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0693400" cy="7556500"/>
  <p:notesSz cx="6858000" cy="9144000"/>
  <p:embeddedFontLst>
    <p:embeddedFont>
      <p:font typeface="Verdana" panose="020B0604030504040204" pitchFamily="34" charset="0"/>
      <p:regular r:id="rId23"/>
      <p:bold r:id="rId24"/>
      <p:italic r:id="rId25"/>
      <p:boldItalic r:id="rId26"/>
    </p:embeddedFont>
    <p:embeddedFont>
      <p:font typeface="Verdana Bol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3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sv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yandex.ru/u/6926a918eb6146cf09900937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2303" y="3340423"/>
            <a:ext cx="1355352" cy="1221421"/>
          </a:xfrm>
          <a:custGeom>
            <a:avLst/>
            <a:gdLst/>
            <a:ahLst/>
            <a:cxnLst/>
            <a:rect l="l" t="t" r="r" b="b"/>
            <a:pathLst>
              <a:path w="1355352" h="1221421">
                <a:moveTo>
                  <a:pt x="0" y="0"/>
                </a:moveTo>
                <a:lnTo>
                  <a:pt x="1355352" y="0"/>
                </a:lnTo>
                <a:lnTo>
                  <a:pt x="1355352" y="1221421"/>
                </a:lnTo>
                <a:lnTo>
                  <a:pt x="0" y="12214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141" t="-5786" r="-7020" b="-19784"/>
            </a:stretch>
          </a:blipFill>
          <a:ln w="28575" cap="sq">
            <a:solidFill>
              <a:srgbClr val="FFFFFF"/>
            </a:solidFill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2841929" y="5817657"/>
            <a:ext cx="1371151" cy="1239075"/>
          </a:xfrm>
          <a:custGeom>
            <a:avLst/>
            <a:gdLst/>
            <a:ahLst/>
            <a:cxnLst/>
            <a:rect l="l" t="t" r="r" b="b"/>
            <a:pathLst>
              <a:path w="1371151" h="1239075">
                <a:moveTo>
                  <a:pt x="0" y="0"/>
                </a:moveTo>
                <a:lnTo>
                  <a:pt x="1371152" y="0"/>
                </a:lnTo>
                <a:lnTo>
                  <a:pt x="1371152" y="1239075"/>
                </a:lnTo>
                <a:lnTo>
                  <a:pt x="0" y="12390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3034" r="-19517" b="-19469"/>
            </a:stretch>
          </a:blipFill>
          <a:ln w="28575" cap="sq">
            <a:solidFill>
              <a:srgbClr val="FFFFFF"/>
            </a:solidFill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4201252" y="2083565"/>
            <a:ext cx="1349809" cy="1244498"/>
          </a:xfrm>
          <a:custGeom>
            <a:avLst/>
            <a:gdLst/>
            <a:ahLst/>
            <a:cxnLst/>
            <a:rect l="l" t="t" r="r" b="b"/>
            <a:pathLst>
              <a:path w="1349809" h="1244498">
                <a:moveTo>
                  <a:pt x="0" y="0"/>
                </a:moveTo>
                <a:lnTo>
                  <a:pt x="1349809" y="0"/>
                </a:lnTo>
                <a:lnTo>
                  <a:pt x="1349809" y="1244498"/>
                </a:lnTo>
                <a:lnTo>
                  <a:pt x="0" y="12444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0971" t="-2911" r="-42597" b="-22043"/>
            </a:stretch>
          </a:blipFill>
          <a:ln w="28575" cap="sq">
            <a:solidFill>
              <a:srgbClr val="FFFFFF"/>
            </a:solidFill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2841266" y="4578947"/>
            <a:ext cx="1360160" cy="1227824"/>
          </a:xfrm>
          <a:custGeom>
            <a:avLst/>
            <a:gdLst/>
            <a:ahLst/>
            <a:cxnLst/>
            <a:rect l="l" t="t" r="r" b="b"/>
            <a:pathLst>
              <a:path w="1360160" h="1227824">
                <a:moveTo>
                  <a:pt x="0" y="0"/>
                </a:moveTo>
                <a:lnTo>
                  <a:pt x="1360160" y="0"/>
                </a:lnTo>
                <a:lnTo>
                  <a:pt x="1360160" y="1227823"/>
                </a:lnTo>
                <a:lnTo>
                  <a:pt x="0" y="12278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5719" r="-39329" b="-21891"/>
            </a:stretch>
          </a:blipFill>
          <a:ln w="28575" cap="sq">
            <a:solidFill>
              <a:srgbClr val="FFFFFF"/>
            </a:solidFill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4201252" y="5825820"/>
            <a:ext cx="1349809" cy="1229104"/>
          </a:xfrm>
          <a:custGeom>
            <a:avLst/>
            <a:gdLst/>
            <a:ahLst/>
            <a:cxnLst/>
            <a:rect l="l" t="t" r="r" b="b"/>
            <a:pathLst>
              <a:path w="1349809" h="1229104">
                <a:moveTo>
                  <a:pt x="0" y="0"/>
                </a:moveTo>
                <a:lnTo>
                  <a:pt x="1349809" y="0"/>
                </a:lnTo>
                <a:lnTo>
                  <a:pt x="1349809" y="1229104"/>
                </a:lnTo>
                <a:lnTo>
                  <a:pt x="0" y="12291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534" t="-42206" b="-21146"/>
            </a:stretch>
          </a:blipFill>
          <a:ln w="28575" cap="sq">
            <a:solidFill>
              <a:srgbClr val="FFFFFF"/>
            </a:solidFill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492595" y="4574204"/>
            <a:ext cx="1363105" cy="1230189"/>
          </a:xfrm>
          <a:custGeom>
            <a:avLst/>
            <a:gdLst/>
            <a:ahLst/>
            <a:cxnLst/>
            <a:rect l="l" t="t" r="r" b="b"/>
            <a:pathLst>
              <a:path w="1363105" h="1230189">
                <a:moveTo>
                  <a:pt x="0" y="0"/>
                </a:moveTo>
                <a:lnTo>
                  <a:pt x="1363105" y="0"/>
                </a:lnTo>
                <a:lnTo>
                  <a:pt x="1363105" y="1230189"/>
                </a:lnTo>
                <a:lnTo>
                  <a:pt x="0" y="12301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61645" t="-35546" r="-99312" b="-57101"/>
            </a:stretch>
          </a:blipFill>
          <a:ln w="28575" cap="sq">
            <a:solidFill>
              <a:srgbClr val="FFFFFF"/>
            </a:solidFill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2849933" y="3338046"/>
            <a:ext cx="1354480" cy="1230919"/>
          </a:xfrm>
          <a:custGeom>
            <a:avLst/>
            <a:gdLst/>
            <a:ahLst/>
            <a:cxnLst/>
            <a:rect l="l" t="t" r="r" b="b"/>
            <a:pathLst>
              <a:path w="1354480" h="1230919">
                <a:moveTo>
                  <a:pt x="0" y="0"/>
                </a:moveTo>
                <a:lnTo>
                  <a:pt x="1354480" y="0"/>
                </a:lnTo>
                <a:lnTo>
                  <a:pt x="1354480" y="1230919"/>
                </a:lnTo>
                <a:lnTo>
                  <a:pt x="0" y="12309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9381" t="-22790" r="-68156" b="-14785"/>
            </a:stretch>
          </a:blipFill>
          <a:ln w="28575" cap="sq">
            <a:solidFill>
              <a:srgbClr val="FFFFFF"/>
            </a:solidFill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2838278" y="2083565"/>
            <a:ext cx="1366799" cy="1244498"/>
          </a:xfrm>
          <a:custGeom>
            <a:avLst/>
            <a:gdLst/>
            <a:ahLst/>
            <a:cxnLst/>
            <a:rect l="l" t="t" r="r" b="b"/>
            <a:pathLst>
              <a:path w="1366799" h="1244498">
                <a:moveTo>
                  <a:pt x="0" y="0"/>
                </a:moveTo>
                <a:lnTo>
                  <a:pt x="1366799" y="0"/>
                </a:lnTo>
                <a:lnTo>
                  <a:pt x="1366799" y="1244498"/>
                </a:lnTo>
                <a:lnTo>
                  <a:pt x="0" y="124449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7998" r="-58235" b="-45165"/>
            </a:stretch>
          </a:blipFill>
          <a:ln w="28575" cap="sq">
            <a:solidFill>
              <a:srgbClr val="FFFFFF"/>
            </a:solidFill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4207373" y="3336510"/>
            <a:ext cx="1343777" cy="1241875"/>
          </a:xfrm>
          <a:custGeom>
            <a:avLst/>
            <a:gdLst/>
            <a:ahLst/>
            <a:cxnLst/>
            <a:rect l="l" t="t" r="r" b="b"/>
            <a:pathLst>
              <a:path w="1343777" h="1241875">
                <a:moveTo>
                  <a:pt x="0" y="0"/>
                </a:moveTo>
                <a:lnTo>
                  <a:pt x="1343777" y="0"/>
                </a:lnTo>
                <a:lnTo>
                  <a:pt x="1343777" y="1241875"/>
                </a:lnTo>
                <a:lnTo>
                  <a:pt x="0" y="12418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40525" t="-14216" r="-72106" b="-39073"/>
            </a:stretch>
          </a:blipFill>
          <a:ln w="28575" cap="sq">
            <a:solidFill>
              <a:srgbClr val="FFFFFF"/>
            </a:solidFill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4214371" y="4586832"/>
            <a:ext cx="1342900" cy="1218762"/>
          </a:xfrm>
          <a:custGeom>
            <a:avLst/>
            <a:gdLst/>
            <a:ahLst/>
            <a:cxnLst/>
            <a:rect l="l" t="t" r="r" b="b"/>
            <a:pathLst>
              <a:path w="1342900" h="1218762">
                <a:moveTo>
                  <a:pt x="0" y="0"/>
                </a:moveTo>
                <a:lnTo>
                  <a:pt x="1342900" y="0"/>
                </a:lnTo>
                <a:lnTo>
                  <a:pt x="1342900" y="1218762"/>
                </a:lnTo>
                <a:lnTo>
                  <a:pt x="0" y="121876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7853" t="-18691" r="-66372" b="-16551"/>
            </a:stretch>
          </a:blipFill>
          <a:ln w="28575" cap="sq">
            <a:solidFill>
              <a:srgbClr val="FFFFFF"/>
            </a:solidFill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1498909" y="5815849"/>
            <a:ext cx="1350185" cy="1239075"/>
          </a:xfrm>
          <a:custGeom>
            <a:avLst/>
            <a:gdLst/>
            <a:ahLst/>
            <a:cxnLst/>
            <a:rect l="l" t="t" r="r" b="b"/>
            <a:pathLst>
              <a:path w="1350185" h="1239075">
                <a:moveTo>
                  <a:pt x="0" y="0"/>
                </a:moveTo>
                <a:lnTo>
                  <a:pt x="1350185" y="0"/>
                </a:lnTo>
                <a:lnTo>
                  <a:pt x="1350185" y="1239075"/>
                </a:lnTo>
                <a:lnTo>
                  <a:pt x="0" y="123907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40840" t="-7741" r="-48734" b="-29889"/>
            </a:stretch>
          </a:blipFill>
          <a:ln w="28575" cap="sq">
            <a:solidFill>
              <a:srgbClr val="FFFFFF"/>
            </a:solidFill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1490865" y="2083565"/>
            <a:ext cx="1358521" cy="1244498"/>
          </a:xfrm>
          <a:custGeom>
            <a:avLst/>
            <a:gdLst/>
            <a:ahLst/>
            <a:cxnLst/>
            <a:rect l="l" t="t" r="r" b="b"/>
            <a:pathLst>
              <a:path w="1358521" h="1244498">
                <a:moveTo>
                  <a:pt x="0" y="0"/>
                </a:moveTo>
                <a:lnTo>
                  <a:pt x="1358520" y="0"/>
                </a:lnTo>
                <a:lnTo>
                  <a:pt x="1358520" y="1244498"/>
                </a:lnTo>
                <a:lnTo>
                  <a:pt x="0" y="124449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65862" t="-3958" b="-27837"/>
            </a:stretch>
          </a:blipFill>
          <a:ln w="28575" cap="sq">
            <a:solidFill>
              <a:srgbClr val="FFFFFF"/>
            </a:solidFill>
            <a:prstDash val="solid"/>
            <a:miter/>
          </a:ln>
        </p:spPr>
      </p:sp>
      <p:sp>
        <p:nvSpPr>
          <p:cNvPr id="14" name="TextBox 14"/>
          <p:cNvSpPr txBox="1"/>
          <p:nvPr/>
        </p:nvSpPr>
        <p:spPr>
          <a:xfrm>
            <a:off x="6129804" y="2465708"/>
            <a:ext cx="4129172" cy="326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00"/>
              </a:lnSpc>
            </a:pPr>
            <a:r>
              <a:rPr lang="en-US" sz="50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Правила </a:t>
            </a:r>
          </a:p>
          <a:p>
            <a:pPr algn="l">
              <a:lnSpc>
                <a:spcPts val="6500"/>
              </a:lnSpc>
            </a:pPr>
            <a:r>
              <a:rPr lang="en-US" sz="50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посещения</a:t>
            </a:r>
          </a:p>
          <a:p>
            <a:pPr algn="l">
              <a:lnSpc>
                <a:spcPts val="6500"/>
              </a:lnSpc>
            </a:pPr>
            <a:r>
              <a:rPr lang="en-US" sz="50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музея</a:t>
            </a:r>
          </a:p>
          <a:p>
            <a:pPr algn="l">
              <a:lnSpc>
                <a:spcPts val="6500"/>
              </a:lnSpc>
            </a:pPr>
            <a:endParaRPr lang="en-US" sz="5000">
              <a:solidFill>
                <a:srgbClr val="231F2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TextBox 15"/>
          <p:cNvSpPr txBox="1"/>
          <p:nvPr/>
        </p:nvSpPr>
        <p:spPr>
          <a:xfrm rot="-5400000">
            <a:off x="-717686" y="4992392"/>
            <a:ext cx="3860906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Социальная история</a:t>
            </a:r>
          </a:p>
        </p:txBody>
      </p:sp>
      <p:sp>
        <p:nvSpPr>
          <p:cNvPr id="16" name="Freeform 16"/>
          <p:cNvSpPr/>
          <p:nvPr/>
        </p:nvSpPr>
        <p:spPr>
          <a:xfrm>
            <a:off x="3308546" y="26542259"/>
            <a:ext cx="4075128" cy="4974955"/>
          </a:xfrm>
          <a:custGeom>
            <a:avLst/>
            <a:gdLst/>
            <a:ahLst/>
            <a:cxnLst/>
            <a:rect l="l" t="t" r="r" b="b"/>
            <a:pathLst>
              <a:path w="4075128" h="4974955">
                <a:moveTo>
                  <a:pt x="0" y="0"/>
                </a:moveTo>
                <a:lnTo>
                  <a:pt x="4075128" y="0"/>
                </a:lnTo>
                <a:lnTo>
                  <a:pt x="4075128" y="4974955"/>
                </a:lnTo>
                <a:lnTo>
                  <a:pt x="0" y="497495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61196" r="-70018" b="-42003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7242315" y="550549"/>
            <a:ext cx="1293257" cy="433006"/>
          </a:xfrm>
          <a:custGeom>
            <a:avLst/>
            <a:gdLst/>
            <a:ahLst/>
            <a:cxnLst/>
            <a:rect l="l" t="t" r="r" b="b"/>
            <a:pathLst>
              <a:path w="1293257" h="433006">
                <a:moveTo>
                  <a:pt x="0" y="0"/>
                </a:moveTo>
                <a:lnTo>
                  <a:pt x="1293256" y="0"/>
                </a:lnTo>
                <a:lnTo>
                  <a:pt x="1293256" y="433006"/>
                </a:lnTo>
                <a:lnTo>
                  <a:pt x="0" y="43300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827775" y="494762"/>
            <a:ext cx="1462733" cy="544590"/>
          </a:xfrm>
          <a:custGeom>
            <a:avLst/>
            <a:gdLst/>
            <a:ahLst/>
            <a:cxnLst/>
            <a:rect l="l" t="t" r="r" b="b"/>
            <a:pathLst>
              <a:path w="1462733" h="544590">
                <a:moveTo>
                  <a:pt x="0" y="0"/>
                </a:moveTo>
                <a:lnTo>
                  <a:pt x="1462733" y="0"/>
                </a:lnTo>
                <a:lnTo>
                  <a:pt x="1462733" y="544590"/>
                </a:lnTo>
                <a:lnTo>
                  <a:pt x="0" y="54459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-74086" t="-162164" r="-106887" b="-162342"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2404" y="3780000"/>
            <a:ext cx="3024000" cy="3024000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12404" y="717900"/>
            <a:ext cx="8209430" cy="2325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Ценная мебель в музее ‒ это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экспонаты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экспонаты 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садиться нельзя.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буду смотреть на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экспонаты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музее есть банкетки и стулья.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сидеть на банкетках и стульях. </a:t>
            </a:r>
          </a:p>
          <a:p>
            <a:pPr algn="l">
              <a:lnSpc>
                <a:spcPts val="3079"/>
              </a:lnSpc>
            </a:pPr>
            <a:endParaRPr lang="en-US" sz="2199">
              <a:solidFill>
                <a:srgbClr val="231F2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5346000" y="3780000"/>
            <a:ext cx="3024000" cy="3024000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8046" y="3780000"/>
            <a:ext cx="3024000" cy="3024000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08046" y="717900"/>
            <a:ext cx="7364352" cy="1544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музее есть ограничители. 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Ограничители ‒ это столбики с верёвками. 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За ограничители заходить нельзя.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постараюсь не заходить за ограничители.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08046" y="717900"/>
            <a:ext cx="7364352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музее есть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витрины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Витрины 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трогать нельзя.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буду смотреть на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витрины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12404" y="2108298"/>
            <a:ext cx="8982359" cy="139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Витрина </a:t>
            </a: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– место за стеклом. 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Это может быть шкаф или полка за стеклом. 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В таком шкафу или на полке в музее ставят ценные предметы. 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Тогда эти предметы стоят в </a:t>
            </a:r>
            <a:r>
              <a:rPr lang="en-US" sz="2000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витрине</a:t>
            </a: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520967" y="6784950"/>
            <a:ext cx="3730351" cy="562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</a:pPr>
            <a:endParaRPr/>
          </a:p>
          <a:p>
            <a:pPr algn="l">
              <a:lnSpc>
                <a:spcPts val="1540"/>
              </a:lnSpc>
            </a:pPr>
            <a:r>
              <a:rPr lang="en-US" sz="11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Источник определения: </a:t>
            </a:r>
          </a:p>
          <a:p>
            <a:pPr algn="l">
              <a:lnSpc>
                <a:spcPts val="1540"/>
              </a:lnSpc>
            </a:pPr>
            <a:r>
              <a:rPr lang="en-US" sz="11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Талызина Лада. Словарь культуры на ясном языке</a:t>
            </a:r>
          </a:p>
        </p:txBody>
      </p:sp>
      <p:sp>
        <p:nvSpPr>
          <p:cNvPr id="5" name="Freeform 5"/>
          <p:cNvSpPr/>
          <p:nvPr/>
        </p:nvSpPr>
        <p:spPr>
          <a:xfrm>
            <a:off x="1508046" y="3850338"/>
            <a:ext cx="2953662" cy="2953662"/>
          </a:xfrm>
          <a:custGeom>
            <a:avLst/>
            <a:gdLst/>
            <a:ahLst/>
            <a:cxnLst/>
            <a:rect l="l" t="t" r="r" b="b"/>
            <a:pathLst>
              <a:path w="2953662" h="2953662">
                <a:moveTo>
                  <a:pt x="0" y="0"/>
                </a:moveTo>
                <a:lnTo>
                  <a:pt x="2953661" y="0"/>
                </a:lnTo>
                <a:lnTo>
                  <a:pt x="2953661" y="2953662"/>
                </a:lnTo>
                <a:lnTo>
                  <a:pt x="0" y="29536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2404" y="3780000"/>
            <a:ext cx="3024000" cy="3024000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12404" y="717900"/>
            <a:ext cx="8850253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музее может быть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экскурсия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постараюсь не мешать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экскурсии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12404" y="1913035"/>
            <a:ext cx="8982359" cy="139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На </a:t>
            </a:r>
            <a:r>
              <a:rPr lang="en-US" sz="2000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экскурсии </a:t>
            </a: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в музее человек смотрит музейные предметы.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На </a:t>
            </a:r>
            <a:r>
              <a:rPr lang="en-US" sz="2000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экскурсии </a:t>
            </a: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каждый человек слушает </a:t>
            </a:r>
            <a:r>
              <a:rPr lang="en-US" sz="2000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экскурсовода</a:t>
            </a: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Экскурсовод </a:t>
            </a: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– главный человек на </a:t>
            </a:r>
            <a:r>
              <a:rPr lang="en-US" sz="2000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экскурсии</a:t>
            </a: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Экскурсовод </a:t>
            </a: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рассказывает о музейных предметах.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520967" y="6784950"/>
            <a:ext cx="3730351" cy="562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</a:pPr>
            <a:endParaRPr/>
          </a:p>
          <a:p>
            <a:pPr algn="l">
              <a:lnSpc>
                <a:spcPts val="1540"/>
              </a:lnSpc>
            </a:pPr>
            <a:r>
              <a:rPr lang="en-US" sz="11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Источник определения: </a:t>
            </a:r>
          </a:p>
          <a:p>
            <a:pPr algn="l">
              <a:lnSpc>
                <a:spcPts val="1540"/>
              </a:lnSpc>
            </a:pPr>
            <a:r>
              <a:rPr lang="en-US" sz="11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Талызина Лада. Словарь культуры на ясном языке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12404" y="717900"/>
            <a:ext cx="8610458" cy="2715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музее могут быть маленькие залы.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зал может прийти много людей.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Будет тесно.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уйти в другой зал.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Работник музея может попросить меня уйти в другой зал.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постараюсь спокойно уйти в другой зал. </a:t>
            </a:r>
          </a:p>
          <a:p>
            <a:pPr algn="l">
              <a:lnSpc>
                <a:spcPts val="3079"/>
              </a:lnSpc>
            </a:pPr>
            <a:endParaRPr lang="en-US" sz="2199">
              <a:solidFill>
                <a:srgbClr val="231F2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512404" y="3780000"/>
            <a:ext cx="3024000" cy="3024000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2404" y="3780000"/>
            <a:ext cx="3024000" cy="3024000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12404" y="717900"/>
            <a:ext cx="8671737" cy="1544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В музее может быть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аудиогид</a:t>
            </a: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Я могу слушать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аудиогид </a:t>
            </a: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на своём телефоне. 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Для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аудиогида </a:t>
            </a: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нужны наушники. 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Наушники нужно взять с собой.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12404" y="2479773"/>
            <a:ext cx="8311239" cy="104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Аудиогид </a:t>
            </a: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—</a:t>
            </a:r>
            <a:r>
              <a:rPr lang="en-US" sz="20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это голос </a:t>
            </a:r>
            <a:r>
              <a:rPr lang="en-US" sz="2000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экскурсовода</a:t>
            </a:r>
            <a:r>
              <a:rPr lang="en-US" sz="20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Голос записан. Голос можно послушать. 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Аудиогид </a:t>
            </a:r>
            <a:r>
              <a:rPr lang="en-US" sz="20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рассказывает про музей и </a:t>
            </a:r>
            <a:r>
              <a:rPr lang="en-US" sz="2000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экспонаты </a:t>
            </a:r>
            <a:r>
              <a:rPr lang="en-US" sz="20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музее.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46000" y="3780000"/>
            <a:ext cx="3024000" cy="3024000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12404" y="3780000"/>
            <a:ext cx="3024000" cy="3024000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512404" y="717900"/>
            <a:ext cx="885025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буду говорить тихо. 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буду ходить медленно.</a:t>
            </a:r>
          </a:p>
          <a:p>
            <a:pPr algn="l">
              <a:lnSpc>
                <a:spcPts val="3079"/>
              </a:lnSpc>
            </a:pPr>
            <a:endParaRPr lang="en-US" sz="2199">
              <a:solidFill>
                <a:srgbClr val="231F2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46000" y="3780000"/>
            <a:ext cx="3024000" cy="3024000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12404" y="3780000"/>
            <a:ext cx="3024000" cy="3024000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512404" y="717900"/>
            <a:ext cx="8850253" cy="1544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выключу звук на своём телефоне.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буду фотографировать без вспышки. </a:t>
            </a:r>
          </a:p>
          <a:p>
            <a:pPr algn="l">
              <a:lnSpc>
                <a:spcPts val="3079"/>
              </a:lnSpc>
            </a:pPr>
            <a:endParaRPr lang="en-US" sz="2199">
              <a:solidFill>
                <a:srgbClr val="231F2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>
              <a:lnSpc>
                <a:spcPts val="3079"/>
              </a:lnSpc>
            </a:pPr>
            <a:endParaRPr lang="en-US" sz="2199">
              <a:solidFill>
                <a:srgbClr val="231F2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2404" y="3780000"/>
            <a:ext cx="3024000" cy="3024000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12404" y="717900"/>
            <a:ext cx="885025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музее есть огнетушители. 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не буду трогать огнетушители. </a:t>
            </a:r>
          </a:p>
          <a:p>
            <a:pPr algn="l">
              <a:lnSpc>
                <a:spcPts val="3079"/>
              </a:lnSpc>
            </a:pPr>
            <a:endParaRPr lang="en-US" sz="2199">
              <a:solidFill>
                <a:srgbClr val="231F2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2404" y="3780000"/>
            <a:ext cx="3024000" cy="3024000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12404" y="717900"/>
            <a:ext cx="8850253" cy="1934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музее есть смотрители залов.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буду слушать смотрителя залов.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попросить смотрителя мне помочь. </a:t>
            </a:r>
          </a:p>
          <a:p>
            <a:pPr algn="l">
              <a:lnSpc>
                <a:spcPts val="3079"/>
              </a:lnSpc>
            </a:pPr>
            <a:endParaRPr lang="en-US" sz="2199">
              <a:solidFill>
                <a:srgbClr val="231F2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>
              <a:lnSpc>
                <a:spcPts val="3079"/>
              </a:lnSpc>
            </a:pPr>
            <a:endParaRPr lang="en-US" sz="2199">
              <a:solidFill>
                <a:srgbClr val="231F2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9261" y="2407751"/>
            <a:ext cx="5619266" cy="4879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60"/>
              </a:lnSpc>
            </a:pP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1.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Постарайтесь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начать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читать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Социальную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историю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заранее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. </a:t>
            </a:r>
          </a:p>
          <a:p>
            <a:pPr algn="l">
              <a:lnSpc>
                <a:spcPts val="1040"/>
              </a:lnSpc>
            </a:pPr>
            <a:endParaRPr lang="en-US" sz="1200" b="1" dirty="0">
              <a:solidFill>
                <a:srgbClr val="231F20"/>
              </a:solidFill>
              <a:latin typeface="Verdana Bold"/>
              <a:ea typeface="Verdana Bold"/>
              <a:cs typeface="Verdana Bold"/>
              <a:sym typeface="Verdana Bold"/>
            </a:endParaRPr>
          </a:p>
          <a:p>
            <a:pPr marL="259080" lvl="1" indent="-129540" algn="l">
              <a:lnSpc>
                <a:spcPts val="1560"/>
              </a:lnSpc>
              <a:buFont typeface="Arial"/>
              <a:buChar char="•"/>
            </a:pP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Вы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можете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начать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читать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Социальную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историю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даже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за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месяц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algn="l">
              <a:lnSpc>
                <a:spcPts val="1560"/>
              </a:lnSpc>
            </a:pP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   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до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посещения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музея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259080" lvl="1" indent="-129540" algn="l">
              <a:lnSpc>
                <a:spcPts val="1560"/>
              </a:lnSpc>
              <a:buFont typeface="Arial"/>
              <a:buChar char="•"/>
            </a:pP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Отметьте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планируемый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день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посещения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в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календаре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259080" lvl="1" indent="-129540" algn="l">
              <a:lnSpc>
                <a:spcPts val="1560"/>
              </a:lnSpc>
              <a:buFont typeface="Arial"/>
              <a:buChar char="•"/>
            </a:pP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Сначала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читайте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Социальную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историю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каждую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неделю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  <a:p>
            <a:pPr marL="259080" lvl="1" indent="-129540" algn="l">
              <a:lnSpc>
                <a:spcPts val="1560"/>
              </a:lnSpc>
              <a:buFont typeface="Arial"/>
              <a:buChar char="•"/>
            </a:pP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Ближе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к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дате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посещения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можно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читать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Социальную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algn="l">
              <a:lnSpc>
                <a:spcPts val="1560"/>
              </a:lnSpc>
            </a:pP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   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историю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каждый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день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  <a:p>
            <a:pPr algn="l">
              <a:lnSpc>
                <a:spcPts val="1560"/>
              </a:lnSpc>
            </a:pPr>
            <a:endParaRPr lang="en-US" sz="1200" dirty="0">
              <a:solidFill>
                <a:srgbClr val="231F2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>
              <a:lnSpc>
                <a:spcPts val="1560"/>
              </a:lnSpc>
            </a:pP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2.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Скачайте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файл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в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формате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*pptx и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внесите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важные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</a:p>
          <a:p>
            <a:pPr algn="l">
              <a:lnSpc>
                <a:spcPts val="1560"/>
              </a:lnSpc>
            </a:pP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для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вас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изменения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.</a:t>
            </a:r>
          </a:p>
          <a:p>
            <a:pPr algn="l">
              <a:lnSpc>
                <a:spcPts val="1039"/>
              </a:lnSpc>
            </a:pPr>
            <a:endParaRPr lang="en-US" sz="1200" b="1" dirty="0">
              <a:solidFill>
                <a:srgbClr val="231F20"/>
              </a:solidFill>
              <a:latin typeface="Verdana Bold"/>
              <a:ea typeface="Verdana Bold"/>
              <a:cs typeface="Verdana Bold"/>
              <a:sym typeface="Verdana Bold"/>
            </a:endParaRPr>
          </a:p>
          <a:p>
            <a:pPr marL="259080" lvl="1" indent="-129540" algn="l">
              <a:lnSpc>
                <a:spcPts val="1560"/>
              </a:lnSpc>
              <a:buFont typeface="Arial"/>
              <a:buChar char="•"/>
            </a:pP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Можно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добавить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своё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имя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фотографию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дату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посещения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259080" lvl="1" indent="-129540" algn="l">
              <a:lnSpc>
                <a:spcPts val="1560"/>
              </a:lnSpc>
              <a:buFont typeface="Arial"/>
              <a:buChar char="•"/>
            </a:pP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Можно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написать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о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чём-то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приятном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чем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вы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займётесь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algn="l">
              <a:lnSpc>
                <a:spcPts val="1560"/>
              </a:lnSpc>
            </a:pP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   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после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посещения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Пусть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это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станет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дополнительной</a:t>
            </a:r>
            <a:endParaRPr lang="en-US" sz="1200" dirty="0">
              <a:solidFill>
                <a:srgbClr val="231F2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>
              <a:lnSpc>
                <a:spcPts val="1560"/>
              </a:lnSpc>
            </a:pP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   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мотивацией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прийти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в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музей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259080" lvl="1" indent="-129540" algn="l">
              <a:lnSpc>
                <a:spcPts val="1560"/>
              </a:lnSpc>
              <a:buFont typeface="Arial"/>
              <a:buChar char="•"/>
            </a:pP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Убирайте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или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добавляйте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страницы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меняйте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текст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   </a:t>
            </a:r>
          </a:p>
          <a:p>
            <a:pPr algn="l">
              <a:lnSpc>
                <a:spcPts val="1560"/>
              </a:lnSpc>
            </a:pP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algn="l">
              <a:lnSpc>
                <a:spcPts val="1560"/>
              </a:lnSpc>
            </a:pP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3.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Используйте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Социальную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историю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во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время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посещения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. </a:t>
            </a:r>
          </a:p>
          <a:p>
            <a:pPr algn="l">
              <a:lnSpc>
                <a:spcPts val="1040"/>
              </a:lnSpc>
            </a:pPr>
            <a:endParaRPr lang="en-US" sz="1200" b="1" dirty="0">
              <a:solidFill>
                <a:srgbClr val="231F20"/>
              </a:solidFill>
              <a:latin typeface="Verdana Bold"/>
              <a:ea typeface="Verdana Bold"/>
              <a:cs typeface="Verdana Bold"/>
              <a:sym typeface="Verdana Bold"/>
            </a:endParaRPr>
          </a:p>
          <a:p>
            <a:pPr marL="259080" lvl="1" indent="-129540" algn="l">
              <a:lnSpc>
                <a:spcPts val="1560"/>
              </a:lnSpc>
              <a:buFont typeface="Arial"/>
              <a:buChar char="•"/>
            </a:pP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Вы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можете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распечатать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Социальную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историю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взять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с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собой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259080" lvl="1" indent="-129540" algn="l">
              <a:lnSpc>
                <a:spcPts val="1560"/>
              </a:lnSpc>
              <a:buFont typeface="Arial"/>
              <a:buChar char="•"/>
            </a:pP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Вы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можете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читать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Социальную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историю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с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экрана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  <a:p>
            <a:pPr algn="l">
              <a:lnSpc>
                <a:spcPts val="1560"/>
              </a:lnSpc>
            </a:pPr>
            <a:endParaRPr lang="en-US" sz="1200" dirty="0">
              <a:solidFill>
                <a:srgbClr val="231F2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>
              <a:lnSpc>
                <a:spcPts val="1560"/>
              </a:lnSpc>
            </a:pP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4.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Пожалуйста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,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расскажите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нам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о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вашем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опыте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– </a:t>
            </a:r>
          </a:p>
          <a:p>
            <a:pPr algn="l">
              <a:lnSpc>
                <a:spcPts val="1560"/>
              </a:lnSpc>
            </a:pP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заполните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u="sng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  <a:hlinkClick r:id="rId2" tooltip="https://forms.yandex.ru/u/6926a918eb6146cf09900937"/>
              </a:rPr>
              <a:t>короткую</a:t>
            </a:r>
            <a:r>
              <a:rPr lang="en-US" sz="1200" b="1" u="sng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  <a:hlinkClick r:id="rId2" tooltip="https://forms.yandex.ru/u/6926a918eb6146cf09900937"/>
              </a:rPr>
              <a:t> </a:t>
            </a:r>
            <a:r>
              <a:rPr lang="en-US" sz="1200" b="1" u="sng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  <a:hlinkClick r:id="rId2" tooltip="https://forms.yandex.ru/u/6926a918eb6146cf09900937"/>
              </a:rPr>
              <a:t>анкету</a:t>
            </a:r>
            <a:r>
              <a:rPr lang="en-US" sz="1200" b="1" u="sng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  <a:hlinkClick r:id="rId2" tooltip="https://forms.yandex.ru/u/6926a918eb6146cf09900937"/>
              </a:rPr>
              <a:t>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09261" y="569945"/>
            <a:ext cx="8340717" cy="353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Как пользоваться Социальной историей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09261" y="1403833"/>
            <a:ext cx="8938885" cy="756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60"/>
              </a:lnSpc>
            </a:pPr>
            <a:r>
              <a:rPr lang="en-US" sz="12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Социальная история (Social Story™) – это короткий и понятный рассказ, написанный в поддерживающем тоне. Социальная история помогает объяснить и проиллюстрировать социальную ситуацию. </a:t>
            </a:r>
          </a:p>
          <a:p>
            <a:pPr algn="l">
              <a:lnSpc>
                <a:spcPts val="1560"/>
              </a:lnSpc>
            </a:pPr>
            <a:r>
              <a:rPr lang="en-US" sz="12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Цель Социальной истории – сделать происходящие события более ясными и предсказуемыми.</a:t>
            </a:r>
          </a:p>
          <a:p>
            <a:pPr algn="l">
              <a:lnSpc>
                <a:spcPts val="1560"/>
              </a:lnSpc>
            </a:pPr>
            <a:r>
              <a:rPr lang="en-US" sz="12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Социальную историю желательно индивидуализировать.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88465" y="2719831"/>
            <a:ext cx="2739432" cy="4084169"/>
            <a:chOff x="0" y="0"/>
            <a:chExt cx="949178" cy="14151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49178" cy="1415112"/>
            </a:xfrm>
            <a:custGeom>
              <a:avLst/>
              <a:gdLst/>
              <a:ahLst/>
              <a:cxnLst/>
              <a:rect l="l" t="t" r="r" b="b"/>
              <a:pathLst>
                <a:path w="949178" h="1415112">
                  <a:moveTo>
                    <a:pt x="0" y="0"/>
                  </a:moveTo>
                  <a:lnTo>
                    <a:pt x="949178" y="0"/>
                  </a:lnTo>
                  <a:lnTo>
                    <a:pt x="949178" y="1415112"/>
                  </a:lnTo>
                  <a:lnTo>
                    <a:pt x="0" y="1415112"/>
                  </a:lnTo>
                  <a:close/>
                </a:path>
              </a:pathLst>
            </a:custGeom>
            <a:ln w="9525" cap="sq">
              <a:solidFill>
                <a:srgbClr val="999999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949178" cy="14532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8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62705" y="2719831"/>
            <a:ext cx="2739432" cy="4084169"/>
            <a:chOff x="0" y="0"/>
            <a:chExt cx="949178" cy="141511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49178" cy="1415112"/>
            </a:xfrm>
            <a:custGeom>
              <a:avLst/>
              <a:gdLst/>
              <a:ahLst/>
              <a:cxnLst/>
              <a:rect l="l" t="t" r="r" b="b"/>
              <a:pathLst>
                <a:path w="949178" h="1415112">
                  <a:moveTo>
                    <a:pt x="0" y="0"/>
                  </a:moveTo>
                  <a:lnTo>
                    <a:pt x="949178" y="0"/>
                  </a:lnTo>
                  <a:lnTo>
                    <a:pt x="949178" y="1415112"/>
                  </a:lnTo>
                  <a:lnTo>
                    <a:pt x="0" y="1415112"/>
                  </a:lnTo>
                  <a:close/>
                </a:path>
              </a:pathLst>
            </a:custGeom>
            <a:ln w="9525" cap="sq">
              <a:solidFill>
                <a:srgbClr val="999999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949178" cy="14532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8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113601" y="2719831"/>
            <a:ext cx="2739432" cy="4084169"/>
            <a:chOff x="0" y="0"/>
            <a:chExt cx="949178" cy="141511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49178" cy="1415112"/>
            </a:xfrm>
            <a:custGeom>
              <a:avLst/>
              <a:gdLst/>
              <a:ahLst/>
              <a:cxnLst/>
              <a:rect l="l" t="t" r="r" b="b"/>
              <a:pathLst>
                <a:path w="949178" h="1415112">
                  <a:moveTo>
                    <a:pt x="0" y="0"/>
                  </a:moveTo>
                  <a:lnTo>
                    <a:pt x="949178" y="0"/>
                  </a:lnTo>
                  <a:lnTo>
                    <a:pt x="949178" y="1415112"/>
                  </a:lnTo>
                  <a:lnTo>
                    <a:pt x="0" y="1415112"/>
                  </a:lnTo>
                  <a:close/>
                </a:path>
              </a:pathLst>
            </a:custGeom>
            <a:ln w="9525" cap="sq">
              <a:solidFill>
                <a:srgbClr val="999999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949178" cy="14532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8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46238" y="4438080"/>
            <a:ext cx="2172367" cy="2172367"/>
          </a:xfrm>
          <a:custGeom>
            <a:avLst/>
            <a:gdLst/>
            <a:ahLst/>
            <a:cxnLst/>
            <a:rect l="l" t="t" r="r" b="b"/>
            <a:pathLst>
              <a:path w="2172367" h="2172367">
                <a:moveTo>
                  <a:pt x="0" y="0"/>
                </a:moveTo>
                <a:lnTo>
                  <a:pt x="2172367" y="0"/>
                </a:lnTo>
                <a:lnTo>
                  <a:pt x="2172367" y="2172367"/>
                </a:lnTo>
                <a:lnTo>
                  <a:pt x="0" y="21723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371685" y="4438080"/>
            <a:ext cx="2172367" cy="2172367"/>
          </a:xfrm>
          <a:custGeom>
            <a:avLst/>
            <a:gdLst/>
            <a:ahLst/>
            <a:cxnLst/>
            <a:rect l="l" t="t" r="r" b="b"/>
            <a:pathLst>
              <a:path w="2172367" h="2172367">
                <a:moveTo>
                  <a:pt x="0" y="0"/>
                </a:moveTo>
                <a:lnTo>
                  <a:pt x="2172368" y="0"/>
                </a:lnTo>
                <a:lnTo>
                  <a:pt x="2172368" y="2172367"/>
                </a:lnTo>
                <a:lnTo>
                  <a:pt x="0" y="21723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397133" y="4438080"/>
            <a:ext cx="2172367" cy="2172367"/>
          </a:xfrm>
          <a:custGeom>
            <a:avLst/>
            <a:gdLst/>
            <a:ahLst/>
            <a:cxnLst/>
            <a:rect l="l" t="t" r="r" b="b"/>
            <a:pathLst>
              <a:path w="2172367" h="2172367">
                <a:moveTo>
                  <a:pt x="0" y="0"/>
                </a:moveTo>
                <a:lnTo>
                  <a:pt x="2172368" y="0"/>
                </a:lnTo>
                <a:lnTo>
                  <a:pt x="2172368" y="2172367"/>
                </a:lnTo>
                <a:lnTo>
                  <a:pt x="0" y="21723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108150" y="3577381"/>
            <a:ext cx="269398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потерялся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133899" y="3577381"/>
            <a:ext cx="269399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хочу в туалет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159046" y="3574577"/>
            <a:ext cx="269398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хочу уйти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12404" y="717900"/>
            <a:ext cx="7364352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показать смотрителю карточки. 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взять эти карточки в музей. </a:t>
            </a:r>
          </a:p>
          <a:p>
            <a:pPr algn="l">
              <a:lnSpc>
                <a:spcPts val="3079"/>
              </a:lnSpc>
            </a:pPr>
            <a:endParaRPr lang="en-US" sz="2199">
              <a:solidFill>
                <a:srgbClr val="231F2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0" y="6541650"/>
            <a:ext cx="10692000" cy="0"/>
          </a:xfrm>
          <a:prstGeom prst="line">
            <a:avLst/>
          </a:prstGeom>
          <a:ln w="190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1508046" y="2753913"/>
            <a:ext cx="6197821" cy="351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постараюсь соблюдать правила музея.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045909" y="6774077"/>
            <a:ext cx="3244599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20"/>
              </a:lnSpc>
            </a:pPr>
            <a:r>
              <a:rPr lang="en-US" sz="11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Социальная история подготовлена </a:t>
            </a:r>
          </a:p>
          <a:p>
            <a:pPr algn="l">
              <a:lnSpc>
                <a:spcPts val="1320"/>
              </a:lnSpc>
            </a:pPr>
            <a:r>
              <a:rPr lang="en-US" sz="11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и проверена экспертами в рамках проекта </a:t>
            </a:r>
          </a:p>
          <a:p>
            <a:pPr algn="l">
              <a:lnSpc>
                <a:spcPts val="1320"/>
              </a:lnSpc>
            </a:pPr>
            <a:r>
              <a:rPr lang="en-US" sz="11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«Лаборатория инклюзивных практик»</a:t>
            </a:r>
          </a:p>
        </p:txBody>
      </p:sp>
      <p:sp>
        <p:nvSpPr>
          <p:cNvPr id="5" name="Freeform 5"/>
          <p:cNvSpPr/>
          <p:nvPr/>
        </p:nvSpPr>
        <p:spPr>
          <a:xfrm>
            <a:off x="1508046" y="6774077"/>
            <a:ext cx="1450860" cy="485775"/>
          </a:xfrm>
          <a:custGeom>
            <a:avLst/>
            <a:gdLst/>
            <a:ahLst/>
            <a:cxnLst/>
            <a:rect l="l" t="t" r="r" b="b"/>
            <a:pathLst>
              <a:path w="1450860" h="485775">
                <a:moveTo>
                  <a:pt x="0" y="0"/>
                </a:moveTo>
                <a:lnTo>
                  <a:pt x="1450860" y="0"/>
                </a:lnTo>
                <a:lnTo>
                  <a:pt x="1450860" y="485775"/>
                </a:lnTo>
                <a:lnTo>
                  <a:pt x="0" y="4857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431318" y="6774077"/>
            <a:ext cx="1304760" cy="485775"/>
          </a:xfrm>
          <a:custGeom>
            <a:avLst/>
            <a:gdLst/>
            <a:ahLst/>
            <a:cxnLst/>
            <a:rect l="l" t="t" r="r" b="b"/>
            <a:pathLst>
              <a:path w="1304760" h="485775">
                <a:moveTo>
                  <a:pt x="0" y="0"/>
                </a:moveTo>
                <a:lnTo>
                  <a:pt x="1304760" y="0"/>
                </a:lnTo>
                <a:lnTo>
                  <a:pt x="1304760" y="485775"/>
                </a:lnTo>
                <a:lnTo>
                  <a:pt x="0" y="4857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74086" t="-162164" r="-106887" b="-162342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18436" y="1020080"/>
            <a:ext cx="72962" cy="272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98"/>
              </a:lnSpc>
            </a:pPr>
            <a:r>
              <a:rPr lang="en-US" sz="16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96444" y="558548"/>
            <a:ext cx="8569957" cy="4729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endParaRPr dirty="0"/>
          </a:p>
          <a:p>
            <a:pPr algn="l">
              <a:lnSpc>
                <a:spcPts val="3079"/>
              </a:lnSpc>
            </a:pPr>
            <a:r>
              <a:rPr lang="en-US" sz="2199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Я</a:t>
            </a:r>
            <a:r>
              <a:rPr lang="en-US" sz="2199" dirty="0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199" dirty="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______________________________________________</a:t>
            </a:r>
          </a:p>
          <a:p>
            <a:pPr algn="l">
              <a:lnSpc>
                <a:spcPts val="3079"/>
              </a:lnSpc>
            </a:pPr>
            <a:endParaRPr lang="en-US" sz="2199" dirty="0">
              <a:solidFill>
                <a:srgbClr val="D9D9D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>
              <a:lnSpc>
                <a:spcPts val="3079"/>
              </a:lnSpc>
            </a:pPr>
            <a:r>
              <a:rPr lang="en-US" sz="2199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Я </a:t>
            </a:r>
            <a:r>
              <a:rPr lang="en-US" sz="2199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иду</a:t>
            </a:r>
            <a:r>
              <a:rPr lang="en-US" sz="2199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в </a:t>
            </a:r>
            <a:r>
              <a:rPr lang="en-US" sz="2199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музей</a:t>
            </a:r>
            <a:r>
              <a:rPr lang="ru-RU" sz="2199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199" dirty="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____________________________________</a:t>
            </a:r>
          </a:p>
          <a:p>
            <a:pPr algn="l">
              <a:lnSpc>
                <a:spcPts val="3079"/>
              </a:lnSpc>
            </a:pPr>
            <a:endParaRPr lang="en-US" sz="2199" dirty="0">
              <a:solidFill>
                <a:srgbClr val="D9D9D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>
              <a:lnSpc>
                <a:spcPts val="3079"/>
              </a:lnSpc>
            </a:pPr>
            <a:r>
              <a:rPr lang="en-US" sz="2199" dirty="0">
                <a:solidFill>
                  <a:srgbClr val="D9D9D9"/>
                </a:solidFill>
                <a:latin typeface="Verdana"/>
                <a:ea typeface="Verdana"/>
                <a:cs typeface="Verdana"/>
                <a:sym typeface="Verdana"/>
              </a:rPr>
              <a:t>________________________________________________</a:t>
            </a:r>
          </a:p>
          <a:p>
            <a:pPr algn="l">
              <a:lnSpc>
                <a:spcPts val="3079"/>
              </a:lnSpc>
            </a:pPr>
            <a:endParaRPr lang="en-US" sz="2199" dirty="0">
              <a:solidFill>
                <a:srgbClr val="D9D9D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>
              <a:lnSpc>
                <a:spcPts val="3079"/>
              </a:lnSpc>
            </a:pPr>
            <a:endParaRPr lang="en-US" sz="2199" dirty="0">
              <a:solidFill>
                <a:srgbClr val="D9D9D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>
              <a:lnSpc>
                <a:spcPts val="3079"/>
              </a:lnSpc>
            </a:pPr>
            <a:r>
              <a:rPr lang="en-US" sz="2199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В </a:t>
            </a:r>
            <a:r>
              <a:rPr lang="en-US" sz="2199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музее</a:t>
            </a:r>
            <a:r>
              <a:rPr lang="en-US" sz="2199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есть</a:t>
            </a:r>
            <a:r>
              <a:rPr lang="en-US" sz="2199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правила</a:t>
            </a:r>
            <a:r>
              <a:rPr lang="en-US" sz="2199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algn="l">
              <a:lnSpc>
                <a:spcPts val="3079"/>
              </a:lnSpc>
            </a:pPr>
            <a:endParaRPr lang="en-US" sz="2199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>
              <a:lnSpc>
                <a:spcPts val="3079"/>
              </a:lnSpc>
            </a:pPr>
            <a:r>
              <a:rPr lang="en-US" sz="2199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Я </a:t>
            </a:r>
            <a:r>
              <a:rPr lang="en-US" sz="2199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постараюсь</a:t>
            </a:r>
            <a:r>
              <a:rPr lang="en-US" sz="2199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соблюдать</a:t>
            </a:r>
            <a:r>
              <a:rPr lang="en-US" sz="2199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algn="l">
              <a:lnSpc>
                <a:spcPts val="3079"/>
              </a:lnSpc>
            </a:pPr>
            <a:r>
              <a:rPr lang="en-US" sz="2199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правила</a:t>
            </a:r>
            <a:r>
              <a:rPr lang="en-US" sz="2199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музея</a:t>
            </a:r>
            <a:r>
              <a:rPr lang="en-US" sz="2199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935861" y="3780000"/>
            <a:ext cx="4130540" cy="2776781"/>
            <a:chOff x="0" y="0"/>
            <a:chExt cx="1480292" cy="99513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80292" cy="995136"/>
            </a:xfrm>
            <a:custGeom>
              <a:avLst/>
              <a:gdLst/>
              <a:ahLst/>
              <a:cxnLst/>
              <a:rect l="l" t="t" r="r" b="b"/>
              <a:pathLst>
                <a:path w="1480292" h="995136">
                  <a:moveTo>
                    <a:pt x="0" y="0"/>
                  </a:moveTo>
                  <a:lnTo>
                    <a:pt x="1480292" y="0"/>
                  </a:lnTo>
                  <a:lnTo>
                    <a:pt x="1480292" y="995136"/>
                  </a:lnTo>
                  <a:lnTo>
                    <a:pt x="0" y="995136"/>
                  </a:lnTo>
                  <a:close/>
                </a:path>
              </a:pathLst>
            </a:custGeom>
            <a:ln w="9525" cap="sq">
              <a:solidFill>
                <a:srgbClr val="999999"/>
              </a:solidFill>
              <a:prstDash val="sysDot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480292" cy="1033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8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118436" y="1020080"/>
            <a:ext cx="72962" cy="272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98"/>
              </a:lnSpc>
            </a:pPr>
            <a:r>
              <a:rPr lang="en-US" sz="16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34874" y="2479530"/>
            <a:ext cx="8569957" cy="351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199" dirty="0">
                <a:solidFill>
                  <a:srgbClr val="C2C2C2"/>
                </a:solidFill>
                <a:latin typeface="Verdana"/>
                <a:ea typeface="Verdana"/>
                <a:cs typeface="Verdana"/>
                <a:sym typeface="Verdana"/>
              </a:rPr>
              <a:t>[</a:t>
            </a:r>
            <a:r>
              <a:rPr lang="en-US" sz="2199" dirty="0" err="1">
                <a:solidFill>
                  <a:srgbClr val="C2C2C2"/>
                </a:solidFill>
                <a:latin typeface="Verdana"/>
                <a:ea typeface="Verdana"/>
                <a:cs typeface="Verdana"/>
                <a:sym typeface="Verdana"/>
              </a:rPr>
              <a:t>когда</a:t>
            </a:r>
            <a:r>
              <a:rPr lang="en-US" sz="2199" dirty="0">
                <a:solidFill>
                  <a:srgbClr val="C2C2C2"/>
                </a:solidFill>
                <a:latin typeface="Verdana"/>
                <a:ea typeface="Verdana"/>
                <a:cs typeface="Verdana"/>
                <a:sym typeface="Verdana"/>
              </a:rPr>
              <a:t>?]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96444" y="1682989"/>
            <a:ext cx="8569957" cy="351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199" dirty="0">
                <a:solidFill>
                  <a:srgbClr val="C2C2C2"/>
                </a:solidFill>
                <a:latin typeface="Verdana"/>
                <a:ea typeface="Verdana"/>
                <a:cs typeface="Verdana"/>
                <a:sym typeface="Verdana"/>
              </a:rPr>
              <a:t>[</a:t>
            </a:r>
            <a:r>
              <a:rPr lang="en-US" sz="2199" dirty="0" err="1">
                <a:solidFill>
                  <a:srgbClr val="C2C2C2"/>
                </a:solidFill>
                <a:latin typeface="Verdana"/>
                <a:ea typeface="Verdana"/>
                <a:cs typeface="Verdana"/>
                <a:sym typeface="Verdana"/>
              </a:rPr>
              <a:t>какой</a:t>
            </a:r>
            <a:r>
              <a:rPr lang="en-US" sz="2199" dirty="0">
                <a:solidFill>
                  <a:srgbClr val="C2C2C2"/>
                </a:solidFill>
                <a:latin typeface="Verdana"/>
                <a:ea typeface="Verdana"/>
                <a:cs typeface="Verdana"/>
                <a:sym typeface="Verdana"/>
              </a:rPr>
              <a:t>?]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96444" y="873115"/>
            <a:ext cx="8569957" cy="351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199" dirty="0">
                <a:solidFill>
                  <a:srgbClr val="C2C2C2"/>
                </a:solidFill>
                <a:latin typeface="Verdana"/>
                <a:ea typeface="Verdana"/>
                <a:cs typeface="Verdana"/>
                <a:sym typeface="Verdana"/>
              </a:rPr>
              <a:t>[</a:t>
            </a:r>
            <a:r>
              <a:rPr lang="en-US" sz="2199" dirty="0" err="1">
                <a:solidFill>
                  <a:srgbClr val="C2C2C2"/>
                </a:solidFill>
                <a:latin typeface="Verdana"/>
                <a:ea typeface="Verdana"/>
                <a:cs typeface="Verdana"/>
                <a:sym typeface="Verdana"/>
              </a:rPr>
              <a:t>имя</a:t>
            </a:r>
            <a:r>
              <a:rPr lang="en-US" sz="2199" dirty="0">
                <a:solidFill>
                  <a:srgbClr val="C2C2C2"/>
                </a:solidFill>
                <a:latin typeface="Verdana"/>
                <a:ea typeface="Verdana"/>
                <a:cs typeface="Verdana"/>
                <a:sym typeface="Verdana"/>
              </a:rPr>
              <a:t>]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935861" y="4983326"/>
            <a:ext cx="4130540" cy="351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199">
                <a:solidFill>
                  <a:srgbClr val="C2C2C2"/>
                </a:solidFill>
                <a:latin typeface="Verdana"/>
                <a:ea typeface="Verdana"/>
                <a:cs typeface="Verdana"/>
                <a:sym typeface="Verdana"/>
              </a:rPr>
              <a:t>Ваше фото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2404" y="3780000"/>
            <a:ext cx="3024000" cy="3024000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12404" y="717900"/>
            <a:ext cx="8860282" cy="2325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Вход в музей по билетам. 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купить билет в музее. 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купить билет онлайн. </a:t>
            </a:r>
          </a:p>
          <a:p>
            <a:pPr algn="l">
              <a:lnSpc>
                <a:spcPts val="3079"/>
              </a:lnSpc>
            </a:pPr>
            <a:endParaRPr lang="en-US" sz="2199">
              <a:solidFill>
                <a:srgbClr val="231F2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музее есть льготные билеты.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Удостоверение для получения льготы нужно взять с собой.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2404" y="3780000"/>
            <a:ext cx="3024000" cy="3024000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12404" y="717900"/>
            <a:ext cx="8209430" cy="1544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сниму верхнюю одежду. 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оставлю верхнюю одежду в гардеробе. </a:t>
            </a:r>
          </a:p>
          <a:p>
            <a:pPr algn="l">
              <a:lnSpc>
                <a:spcPts val="3079"/>
              </a:lnSpc>
            </a:pPr>
            <a:endParaRPr lang="en-US" sz="2199">
              <a:solidFill>
                <a:srgbClr val="231F2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>
              <a:lnSpc>
                <a:spcPts val="3079"/>
              </a:lnSpc>
            </a:pPr>
            <a:endParaRPr lang="en-US" sz="2199">
              <a:solidFill>
                <a:srgbClr val="231F2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12404" y="717900"/>
            <a:ext cx="8209430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сниму рюкзак. 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оставлю рюкзак в гардеробе. 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взять в музей маленькую сумку. </a:t>
            </a:r>
          </a:p>
        </p:txBody>
      </p:sp>
      <p:sp>
        <p:nvSpPr>
          <p:cNvPr id="3" name="Freeform 3"/>
          <p:cNvSpPr/>
          <p:nvPr/>
        </p:nvSpPr>
        <p:spPr>
          <a:xfrm>
            <a:off x="5346000" y="3780000"/>
            <a:ext cx="3024000" cy="3024000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12404" y="3780000"/>
            <a:ext cx="3024000" cy="3024000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2404" y="3780000"/>
            <a:ext cx="3024000" cy="3024000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12404" y="717900"/>
            <a:ext cx="8209430" cy="2325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взять в музей сменную обувь.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снять уличную обувь. 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Тогда я оставлю уличную обувь в гардеробе. 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Для уличной обуви нужен пакет. 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Пакет нужно взять с собой. </a:t>
            </a:r>
          </a:p>
          <a:p>
            <a:pPr algn="l">
              <a:lnSpc>
                <a:spcPts val="3079"/>
              </a:lnSpc>
            </a:pPr>
            <a:endParaRPr lang="en-US" sz="2199">
              <a:solidFill>
                <a:srgbClr val="231F2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2404" y="3780000"/>
            <a:ext cx="3024000" cy="3024000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12404" y="717900"/>
            <a:ext cx="8209430" cy="2325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музее нет буфета. 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музее есть нельзя.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поесть перед посещением музея. 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поем после посещения музея.</a:t>
            </a:r>
          </a:p>
          <a:p>
            <a:pPr algn="l">
              <a:lnSpc>
                <a:spcPts val="3079"/>
              </a:lnSpc>
            </a:pPr>
            <a:endParaRPr lang="en-US" sz="2199">
              <a:solidFill>
                <a:srgbClr val="231F2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>
              <a:lnSpc>
                <a:spcPts val="3079"/>
              </a:lnSpc>
            </a:pPr>
            <a:endParaRPr lang="en-US" sz="2199">
              <a:solidFill>
                <a:srgbClr val="231F2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2404" y="3780000"/>
            <a:ext cx="3024000" cy="3024000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12404" y="717900"/>
            <a:ext cx="9434364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В музее есть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экспонаты. 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Экспонаты 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трогать нельзя.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буду смотреть на </a:t>
            </a:r>
            <a:r>
              <a:rPr lang="en-US" sz="2199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экспонаты</a:t>
            </a:r>
            <a:r>
              <a:rPr lang="en-US" sz="21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12404" y="2108298"/>
            <a:ext cx="8982359" cy="139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Экспонат – </a:t>
            </a: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ценный предмет в музее.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В музее </a:t>
            </a:r>
            <a:r>
              <a:rPr lang="en-US" sz="2000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экспонаты </a:t>
            </a: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хранят. 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В музее бережно относятся к </a:t>
            </a:r>
            <a:r>
              <a:rPr lang="en-US" sz="2000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экспонатам</a:t>
            </a: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97B2"/>
                </a:solidFill>
                <a:latin typeface="Verdana"/>
                <a:ea typeface="Verdana"/>
                <a:cs typeface="Verdana"/>
                <a:sym typeface="Verdana"/>
              </a:rPr>
              <a:t>Экспонаты </a:t>
            </a: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в музее показывают людям.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520967" y="6784950"/>
            <a:ext cx="3730351" cy="562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</a:pPr>
            <a:endParaRPr/>
          </a:p>
          <a:p>
            <a:pPr algn="l">
              <a:lnSpc>
                <a:spcPts val="1540"/>
              </a:lnSpc>
            </a:pPr>
            <a:r>
              <a:rPr lang="en-US" sz="11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Источник определения: </a:t>
            </a:r>
          </a:p>
          <a:p>
            <a:pPr algn="l">
              <a:lnSpc>
                <a:spcPts val="1540"/>
              </a:lnSpc>
            </a:pPr>
            <a:r>
              <a:rPr lang="en-US" sz="11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Талызина Лада. Словарь культуры на ясном языке</a:t>
            </a:r>
          </a:p>
        </p:txBody>
      </p:sp>
      <p:sp>
        <p:nvSpPr>
          <p:cNvPr id="6" name="Freeform 6"/>
          <p:cNvSpPr/>
          <p:nvPr/>
        </p:nvSpPr>
        <p:spPr>
          <a:xfrm>
            <a:off x="5346000" y="3780000"/>
            <a:ext cx="3024000" cy="3024000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760</Words>
  <Application>Microsoft Office PowerPoint</Application>
  <PresentationFormat>Произвольный</PresentationFormat>
  <Paragraphs>140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Verdana Bold</vt:lpstr>
      <vt:lpstr>Verdana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посещения 26.11</dc:title>
  <dc:creator>Maрия</dc:creator>
  <cp:lastModifiedBy>Maрия</cp:lastModifiedBy>
  <cp:revision>2</cp:revision>
  <dcterms:created xsi:type="dcterms:W3CDTF">2006-08-16T00:00:00Z</dcterms:created>
  <dcterms:modified xsi:type="dcterms:W3CDTF">2026-02-17T11:09:44Z</dcterms:modified>
  <dc:identifier>DAGy3YwEF-c</dc:identifier>
</cp:coreProperties>
</file>