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</p:sldIdLst>
  <p:sldSz cx="10693400" cy="7556500"/>
  <p:notesSz cx="6858000" cy="9144000"/>
  <p:embeddedFontLst>
    <p:embeddedFont>
      <p:font typeface="Verdana" charset="1" panose="020B0604030504040204"/>
      <p:regular r:id="rId35"/>
    </p:embeddedFont>
    <p:embeddedFont>
      <p:font typeface="Verdana Bold" charset="1" panose="020B0804030504040204"/>
      <p:regular r:id="rId36"/>
    </p:embeddedFont>
    <p:embeddedFont>
      <p:font typeface="Arial MT Pro" charset="1" panose="020B0502020202020204"/>
      <p:regular r:id="rId37"/>
    </p:embeddedFont>
    <p:embeddedFont>
      <p:font typeface="Arial MT Pro Bold" charset="1" panose="020B0802020202020204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38" Target="fonts/font38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jpe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jpeg" Type="http://schemas.openxmlformats.org/officeDocument/2006/relationships/image"/><Relationship Id="rId3" Target="../media/image17.jpeg" Type="http://schemas.openxmlformats.org/officeDocument/2006/relationships/image"/><Relationship Id="rId4" Target="../media/image18.png" Type="http://schemas.openxmlformats.org/officeDocument/2006/relationships/image"/><Relationship Id="rId5" Target="../media/image19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jpeg" Type="http://schemas.openxmlformats.org/officeDocument/2006/relationships/image"/><Relationship Id="rId3" Target="../media/image21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jpeg" Type="http://schemas.openxmlformats.org/officeDocument/2006/relationships/image"/><Relationship Id="rId3" Target="../media/image23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jpeg" Type="http://schemas.openxmlformats.org/officeDocument/2006/relationships/image"/><Relationship Id="rId3" Target="../media/image25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jpeg" Type="http://schemas.openxmlformats.org/officeDocument/2006/relationships/image"/><Relationship Id="rId3" Target="../media/image28.jpe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jpeg" Type="http://schemas.openxmlformats.org/officeDocument/2006/relationships/image"/><Relationship Id="rId3" Target="../media/image30.jpeg" Type="http://schemas.openxmlformats.org/officeDocument/2006/relationships/image"/><Relationship Id="rId4" Target="../media/image18.png" Type="http://schemas.openxmlformats.org/officeDocument/2006/relationships/image"/><Relationship Id="rId5" Target="../media/image19.sv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jpeg" Type="http://schemas.openxmlformats.org/officeDocument/2006/relationships/image"/><Relationship Id="rId3" Target="../media/image32.jpe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jpeg" Type="http://schemas.openxmlformats.org/officeDocument/2006/relationships/image"/><Relationship Id="rId3" Target="../media/image34.jpe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5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https://forms.yandex.ru/u/6926a918eb6146cf09900937" TargetMode="External" Type="http://schemas.openxmlformats.org/officeDocument/2006/relationships/hyperlink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6.jpeg" Type="http://schemas.openxmlformats.org/officeDocument/2006/relationships/image"/><Relationship Id="rId3" Target="../media/image37.jpe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8.jpeg" Type="http://schemas.openxmlformats.org/officeDocument/2006/relationships/image"/><Relationship Id="rId3" Target="../media/image39.jpe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0.jpeg" Type="http://schemas.openxmlformats.org/officeDocument/2006/relationships/image"/><Relationship Id="rId3" Target="../media/image41.jpe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2.jpe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3.jpe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4.jpeg" Type="http://schemas.openxmlformats.org/officeDocument/2006/relationships/image"/><Relationship Id="rId3" Target="../media/image45.jpe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6.jpeg" Type="http://schemas.openxmlformats.org/officeDocument/2006/relationships/image"/><Relationship Id="rId3" Target="../media/image47.jpe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1.jpeg" Type="http://schemas.openxmlformats.org/officeDocument/2006/relationships/image"/><Relationship Id="rId3" Target="../media/image48.jpe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3.png" Type="http://schemas.openxmlformats.org/officeDocument/2006/relationships/image"/><Relationship Id="rId6" Target="../media/image4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Relationship Id="rId3" Target="../media/image7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Relationship Id="rId3" Target="../media/image10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Relationship Id="rId3" Target="../media/image12.jpeg" Type="http://schemas.openxmlformats.org/officeDocument/2006/relationships/image"/><Relationship Id="rId4" Target="../media/image13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Relationship Id="rId3" Target="../media/image15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242315" y="550549"/>
            <a:ext cx="1293257" cy="433006"/>
          </a:xfrm>
          <a:custGeom>
            <a:avLst/>
            <a:gdLst/>
            <a:ahLst/>
            <a:cxnLst/>
            <a:rect r="r" b="b" t="t" l="l"/>
            <a:pathLst>
              <a:path h="433006" w="1293257">
                <a:moveTo>
                  <a:pt x="0" y="0"/>
                </a:moveTo>
                <a:lnTo>
                  <a:pt x="1293256" y="0"/>
                </a:lnTo>
                <a:lnTo>
                  <a:pt x="1293256" y="433006"/>
                </a:lnTo>
                <a:lnTo>
                  <a:pt x="0" y="4330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827775" y="494762"/>
            <a:ext cx="1462733" cy="544590"/>
          </a:xfrm>
          <a:custGeom>
            <a:avLst/>
            <a:gdLst/>
            <a:ahLst/>
            <a:cxnLst/>
            <a:rect r="r" b="b" t="t" l="l"/>
            <a:pathLst>
              <a:path h="544590" w="1462733">
                <a:moveTo>
                  <a:pt x="0" y="0"/>
                </a:moveTo>
                <a:lnTo>
                  <a:pt x="1462733" y="0"/>
                </a:lnTo>
                <a:lnTo>
                  <a:pt x="1462733" y="544590"/>
                </a:lnTo>
                <a:lnTo>
                  <a:pt x="0" y="5445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74086" t="-162164" r="-106887" b="-162342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24040" y="2092195"/>
            <a:ext cx="4072911" cy="4974955"/>
          </a:xfrm>
          <a:custGeom>
            <a:avLst/>
            <a:gdLst/>
            <a:ahLst/>
            <a:cxnLst/>
            <a:rect r="r" b="b" t="t" l="l"/>
            <a:pathLst>
              <a:path h="4974955" w="4072911">
                <a:moveTo>
                  <a:pt x="0" y="0"/>
                </a:moveTo>
                <a:lnTo>
                  <a:pt x="4072911" y="0"/>
                </a:lnTo>
                <a:lnTo>
                  <a:pt x="4072911" y="4974955"/>
                </a:lnTo>
                <a:lnTo>
                  <a:pt x="0" y="49749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8753" t="0" r="-52235" b="-14945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6129804" y="2465708"/>
            <a:ext cx="2587562" cy="1622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500"/>
              </a:lnSpc>
            </a:pPr>
            <a:r>
              <a:rPr lang="en-US" sz="50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иду </a:t>
            </a:r>
          </a:p>
          <a:p>
            <a:pPr algn="l">
              <a:lnSpc>
                <a:spcPts val="6500"/>
              </a:lnSpc>
            </a:pPr>
            <a:r>
              <a:rPr lang="en-US" sz="49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музей</a:t>
            </a:r>
          </a:p>
        </p:txBody>
      </p:sp>
      <p:sp>
        <p:nvSpPr>
          <p:cNvPr name="TextBox 6" id="6"/>
          <p:cNvSpPr txBox="true"/>
          <p:nvPr/>
        </p:nvSpPr>
        <p:spPr>
          <a:xfrm rot="-5400000">
            <a:off x="-744162" y="4969106"/>
            <a:ext cx="3922890" cy="2731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40"/>
              </a:lnSpc>
            </a:pPr>
            <a:r>
              <a:rPr lang="en-US" sz="16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Навигационная социальная история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6202366" y="4877210"/>
            <a:ext cx="3946600" cy="1035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19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Путь от станции метро «Проспект Мира» </a:t>
            </a:r>
          </a:p>
          <a:p>
            <a:pPr algn="l">
              <a:lnSpc>
                <a:spcPts val="2799"/>
              </a:lnSpc>
            </a:pPr>
            <a:r>
              <a:rPr lang="en-US" sz="19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до входа в музей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520117" y="793728"/>
            <a:ext cx="4076833" cy="907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sz="27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Музей </a:t>
            </a:r>
          </a:p>
          <a:p>
            <a:pPr algn="l">
              <a:lnSpc>
                <a:spcPts val="3639"/>
              </a:lnSpc>
            </a:pPr>
            <a:r>
              <a:rPr lang="en-US" sz="27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Серебряного века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96444" y="630326"/>
            <a:ext cx="8661713" cy="400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На улице я пойду налево.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9" t="0" r="-59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9" t="0" r="-59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9995975">
            <a:off x="3059137" y="5746819"/>
            <a:ext cx="1065593" cy="544421"/>
          </a:xfrm>
          <a:custGeom>
            <a:avLst/>
            <a:gdLst/>
            <a:ahLst/>
            <a:cxnLst/>
            <a:rect r="r" b="b" t="t" l="l"/>
            <a:pathLst>
              <a:path h="544421" w="1065593">
                <a:moveTo>
                  <a:pt x="0" y="0"/>
                </a:moveTo>
                <a:lnTo>
                  <a:pt x="1065594" y="0"/>
                </a:lnTo>
                <a:lnTo>
                  <a:pt x="1065594" y="544421"/>
                </a:lnTo>
                <a:lnTo>
                  <a:pt x="0" y="5444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96444" y="630326"/>
            <a:ext cx="8661713" cy="400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пойду по проспекту Мира.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9" t="0" r="-59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095" t="-4507" r="-20478" b="-42891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96444" y="630326"/>
            <a:ext cx="8661713" cy="11245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пойду к зелёному дому.</a:t>
            </a: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Это Музей Серебряного века.</a:t>
            </a:r>
          </a:p>
          <a:p>
            <a:pPr algn="l">
              <a:lnSpc>
                <a:spcPts val="2859"/>
              </a:lnSpc>
            </a:pP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119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9" t="0" r="-59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96444" y="630326"/>
            <a:ext cx="8661713" cy="11245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Вход в музей выглядит так.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поднимусь по ступеням.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войду в музей. 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05" t="-25197" r="-34549" b="-10196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9" t="0" r="-59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508046" y="689325"/>
            <a:ext cx="8661713" cy="7626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У входа есть охранник.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Охранник может попросить меня показать вещи.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14887" b="-14887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508046" y="689325"/>
            <a:ext cx="8661713" cy="11245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В холле есть бахилы.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Работник музея может попросить меня надеть бахилы.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аккуратно надену бахилы на свою обувь.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6810" t="-29420" r="-39832" b="-47553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96444" y="630326"/>
            <a:ext cx="8661713" cy="7626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пойду в кассу.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пойду вперёд по коридору. 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5936134">
            <a:off x="3570957" y="5576943"/>
            <a:ext cx="889572" cy="454490"/>
          </a:xfrm>
          <a:custGeom>
            <a:avLst/>
            <a:gdLst/>
            <a:ahLst/>
            <a:cxnLst/>
            <a:rect r="r" b="b" t="t" l="l"/>
            <a:pathLst>
              <a:path h="454490" w="889572">
                <a:moveTo>
                  <a:pt x="0" y="0"/>
                </a:moveTo>
                <a:lnTo>
                  <a:pt x="889572" y="0"/>
                </a:lnTo>
                <a:lnTo>
                  <a:pt x="889572" y="454491"/>
                </a:lnTo>
                <a:lnTo>
                  <a:pt x="0" y="4544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96444" y="630326"/>
            <a:ext cx="8661713" cy="11245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В коридоре есть туалет.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Туалет выглядит так.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могу зайти в любой туалет.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053" t="0" r="-59" b="-1098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772" t="-8034" r="0" b="-607"/>
            </a:stretch>
          </a:blipFill>
        </p:spPr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96444" y="630326"/>
            <a:ext cx="8661713" cy="11245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пойду к кассе.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Вход выглядит так. 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спущусь по ступеням.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96444" y="630326"/>
            <a:ext cx="8661713" cy="11245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Касса выглядит так.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могу купить билет в кассе.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могу показать электронный билет.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109261" y="2407751"/>
            <a:ext cx="5619266" cy="46593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60"/>
              </a:lnSpc>
            </a:pPr>
            <a:r>
              <a:rPr lang="en-US" b="true" sz="1200">
                <a:solidFill>
                  <a:srgbClr val="231F20"/>
                </a:solidFill>
                <a:latin typeface="Verdana Bold"/>
                <a:ea typeface="Verdana Bold"/>
                <a:cs typeface="Verdana Bold"/>
                <a:sym typeface="Verdana Bold"/>
              </a:rPr>
              <a:t>1. Постарайтесь начать </a:t>
            </a:r>
            <a:r>
              <a:rPr lang="en-US" b="true" sz="1200">
                <a:solidFill>
                  <a:srgbClr val="231F20"/>
                </a:solidFill>
                <a:latin typeface="Verdana Bold"/>
                <a:ea typeface="Verdana Bold"/>
                <a:cs typeface="Verdana Bold"/>
                <a:sym typeface="Verdana Bold"/>
              </a:rPr>
              <a:t>читать Социальную историю заранее. </a:t>
            </a:r>
          </a:p>
          <a:p>
            <a:pPr algn="l">
              <a:lnSpc>
                <a:spcPts val="1040"/>
              </a:lnSpc>
            </a:pPr>
          </a:p>
          <a:p>
            <a:pPr algn="l" marL="259080" indent="-129540" lvl="1">
              <a:lnSpc>
                <a:spcPts val="1560"/>
              </a:lnSpc>
              <a:buFont typeface="Arial"/>
              <a:buChar char="•"/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Вы можете начать читать Социальную историю даже </a:t>
            </a:r>
          </a:p>
          <a:p>
            <a:pPr algn="l">
              <a:lnSpc>
                <a:spcPts val="1560"/>
              </a:lnSpc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    </a:t>
            </a: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за месяц до посещения музея.</a:t>
            </a:r>
          </a:p>
          <a:p>
            <a:pPr algn="l" marL="259080" indent="-129540" lvl="1">
              <a:lnSpc>
                <a:spcPts val="1560"/>
              </a:lnSpc>
              <a:buFont typeface="Arial"/>
              <a:buChar char="•"/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Отметьте планируемый день посещения в календаре.</a:t>
            </a:r>
          </a:p>
          <a:p>
            <a:pPr algn="l" marL="259080" indent="-129540" lvl="1">
              <a:lnSpc>
                <a:spcPts val="1560"/>
              </a:lnSpc>
              <a:buFont typeface="Arial"/>
              <a:buChar char="•"/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Сначала читайте Социальную историю каждую неделю. </a:t>
            </a:r>
          </a:p>
          <a:p>
            <a:pPr algn="l" marL="259080" indent="-129540" lvl="1">
              <a:lnSpc>
                <a:spcPts val="1560"/>
              </a:lnSpc>
              <a:buFont typeface="Arial"/>
              <a:buChar char="•"/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Ближ</a:t>
            </a: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е к дате посещения можно читать Социальную </a:t>
            </a:r>
          </a:p>
          <a:p>
            <a:pPr algn="l">
              <a:lnSpc>
                <a:spcPts val="1560"/>
              </a:lnSpc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    историю каждый день. </a:t>
            </a:r>
          </a:p>
          <a:p>
            <a:pPr algn="l">
              <a:lnSpc>
                <a:spcPts val="1560"/>
              </a:lnSpc>
            </a:pPr>
          </a:p>
          <a:p>
            <a:pPr algn="l">
              <a:lnSpc>
                <a:spcPts val="1560"/>
              </a:lnSpc>
            </a:pPr>
            <a:r>
              <a:rPr lang="en-US" b="true" sz="1200">
                <a:solidFill>
                  <a:srgbClr val="231F20"/>
                </a:solidFill>
                <a:latin typeface="Verdana Bold"/>
                <a:ea typeface="Verdana Bold"/>
                <a:cs typeface="Verdana Bold"/>
                <a:sym typeface="Verdana Bold"/>
              </a:rPr>
              <a:t>2. Скачайте файл в формате *pptx и внесите важные </a:t>
            </a:r>
          </a:p>
          <a:p>
            <a:pPr algn="l">
              <a:lnSpc>
                <a:spcPts val="1560"/>
              </a:lnSpc>
            </a:pPr>
            <a:r>
              <a:rPr lang="en-US" b="true" sz="1200">
                <a:solidFill>
                  <a:srgbClr val="231F20"/>
                </a:solidFill>
                <a:latin typeface="Verdana Bold"/>
                <a:ea typeface="Verdana Bold"/>
                <a:cs typeface="Verdana Bold"/>
                <a:sym typeface="Verdana Bold"/>
              </a:rPr>
              <a:t>для вас изменения.</a:t>
            </a:r>
          </a:p>
          <a:p>
            <a:pPr algn="l">
              <a:lnSpc>
                <a:spcPts val="1039"/>
              </a:lnSpc>
            </a:pPr>
          </a:p>
          <a:p>
            <a:pPr algn="l" marL="259080" indent="-129540" lvl="1">
              <a:lnSpc>
                <a:spcPts val="1560"/>
              </a:lnSpc>
              <a:buFont typeface="Arial"/>
              <a:buChar char="•"/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Можно добавить своё </a:t>
            </a: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имя и фотографию, дату посещения.</a:t>
            </a:r>
          </a:p>
          <a:p>
            <a:pPr algn="l" marL="259080" indent="-129540" lvl="1">
              <a:lnSpc>
                <a:spcPts val="1560"/>
              </a:lnSpc>
              <a:buFont typeface="Arial"/>
              <a:buChar char="•"/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Можно написать о чём-то приятном, чем вы займётесь </a:t>
            </a:r>
          </a:p>
          <a:p>
            <a:pPr algn="l">
              <a:lnSpc>
                <a:spcPts val="1560"/>
              </a:lnSpc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    после посещения. Пусть это станет дополнительной</a:t>
            </a:r>
          </a:p>
          <a:p>
            <a:pPr algn="l">
              <a:lnSpc>
                <a:spcPts val="1560"/>
              </a:lnSpc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    </a:t>
            </a: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мотивацией прийти в музей.</a:t>
            </a:r>
          </a:p>
          <a:p>
            <a:pPr algn="l" marL="259080" indent="-129540" lvl="1">
              <a:lnSpc>
                <a:spcPts val="1560"/>
              </a:lnSpc>
              <a:buFont typeface="Arial"/>
              <a:buChar char="•"/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Убирайте или добавляйте страницы, меняйте текст.   </a:t>
            </a:r>
          </a:p>
          <a:p>
            <a:pPr algn="l">
              <a:lnSpc>
                <a:spcPts val="1560"/>
              </a:lnSpc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  <a:p>
            <a:pPr algn="l">
              <a:lnSpc>
                <a:spcPts val="1560"/>
              </a:lnSpc>
            </a:pPr>
            <a:r>
              <a:rPr lang="en-US" b="true" sz="1200">
                <a:solidFill>
                  <a:srgbClr val="231F20"/>
                </a:solidFill>
                <a:latin typeface="Verdana Bold"/>
                <a:ea typeface="Verdana Bold"/>
                <a:cs typeface="Verdana Bold"/>
                <a:sym typeface="Verdana Bold"/>
              </a:rPr>
              <a:t>3. Используйте Социальную историю во время посещения. </a:t>
            </a:r>
          </a:p>
          <a:p>
            <a:pPr algn="l">
              <a:lnSpc>
                <a:spcPts val="1040"/>
              </a:lnSpc>
            </a:pPr>
          </a:p>
          <a:p>
            <a:pPr algn="l" marL="259080" indent="-129540" lvl="1">
              <a:lnSpc>
                <a:spcPts val="1560"/>
              </a:lnSpc>
              <a:buFont typeface="Arial"/>
              <a:buChar char="•"/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Вы можете распечатать Социальную историю и взять с собой.</a:t>
            </a:r>
          </a:p>
          <a:p>
            <a:pPr algn="l" marL="259080" indent="-129540" lvl="1">
              <a:lnSpc>
                <a:spcPts val="1560"/>
              </a:lnSpc>
              <a:buFont typeface="Arial"/>
              <a:buChar char="•"/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Вы можете читать Социальную историю с экрана. </a:t>
            </a:r>
          </a:p>
          <a:p>
            <a:pPr algn="l">
              <a:lnSpc>
                <a:spcPts val="1560"/>
              </a:lnSpc>
            </a:pPr>
          </a:p>
          <a:p>
            <a:pPr algn="l">
              <a:lnSpc>
                <a:spcPts val="1560"/>
              </a:lnSpc>
            </a:pPr>
            <a:r>
              <a:rPr lang="en-US" b="true" sz="1200">
                <a:solidFill>
                  <a:srgbClr val="231F20"/>
                </a:solidFill>
                <a:latin typeface="Verdana Bold"/>
                <a:ea typeface="Verdana Bold"/>
                <a:cs typeface="Verdana Bold"/>
                <a:sym typeface="Verdana Bold"/>
              </a:rPr>
              <a:t>4. Пожалуйста, расскажите нам о вашем опыте – </a:t>
            </a:r>
          </a:p>
          <a:p>
            <a:pPr algn="l">
              <a:lnSpc>
                <a:spcPts val="1560"/>
              </a:lnSpc>
            </a:pPr>
            <a:r>
              <a:rPr lang="en-US" b="true" sz="1200">
                <a:solidFill>
                  <a:srgbClr val="231F20"/>
                </a:solidFill>
                <a:latin typeface="Verdana Bold"/>
                <a:ea typeface="Verdana Bold"/>
                <a:cs typeface="Verdana Bold"/>
                <a:sym typeface="Verdana Bold"/>
              </a:rPr>
              <a:t>заполните </a:t>
            </a:r>
            <a:r>
              <a:rPr lang="en-US" b="true" sz="1200" u="sng">
                <a:solidFill>
                  <a:srgbClr val="231F20"/>
                </a:solidFill>
                <a:latin typeface="Verdana Bold"/>
                <a:ea typeface="Verdana Bold"/>
                <a:cs typeface="Verdana Bold"/>
                <a:sym typeface="Verdana Bold"/>
                <a:hlinkClick r:id="rId2" tooltip="https://forms.yandex.ru/u/6926a918eb6146cf09900937"/>
              </a:rPr>
              <a:t>короткую анкету. 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6913217" y="2417276"/>
            <a:ext cx="3294119" cy="1885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"/>
              </a:lnSpc>
            </a:pPr>
            <a:r>
              <a:rPr lang="en-US" sz="14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Мы</a:t>
            </a:r>
            <a:r>
              <a:rPr lang="en-US" sz="14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рекомендуем подготовить</a:t>
            </a:r>
            <a:r>
              <a:rPr lang="en-US" sz="14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ся </a:t>
            </a:r>
          </a:p>
          <a:p>
            <a:pPr algn="l">
              <a:lnSpc>
                <a:spcPts val="1680"/>
              </a:lnSpc>
            </a:pPr>
            <a:r>
              <a:rPr lang="en-US" sz="14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к посещению музея заранее.</a:t>
            </a:r>
          </a:p>
          <a:p>
            <a:pPr algn="l">
              <a:lnSpc>
                <a:spcPts val="1680"/>
              </a:lnSpc>
            </a:pPr>
          </a:p>
          <a:p>
            <a:pPr algn="l">
              <a:lnSpc>
                <a:spcPts val="1680"/>
              </a:lnSpc>
            </a:pPr>
            <a:r>
              <a:rPr lang="en-US" sz="14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Вам помогут социальные истории «Правила посещения музея» </a:t>
            </a:r>
          </a:p>
          <a:p>
            <a:pPr algn="l">
              <a:lnSpc>
                <a:spcPts val="1680"/>
              </a:lnSpc>
            </a:pPr>
            <a:r>
              <a:rPr lang="en-US" sz="14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и «Я в музее». </a:t>
            </a:r>
          </a:p>
          <a:p>
            <a:pPr algn="l">
              <a:lnSpc>
                <a:spcPts val="1680"/>
              </a:lnSpc>
            </a:pPr>
          </a:p>
          <a:p>
            <a:pPr algn="l">
              <a:lnSpc>
                <a:spcPts val="1680"/>
              </a:lnSpc>
            </a:pPr>
            <a:r>
              <a:rPr lang="en-US" sz="14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После посещения музея вы можете заполнить «Дневник посетителя». 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109261" y="569945"/>
            <a:ext cx="8340717" cy="3530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Как пользоваться Социальной историей</a:t>
            </a:r>
          </a:p>
        </p:txBody>
      </p:sp>
      <p:sp>
        <p:nvSpPr>
          <p:cNvPr name="AutoShape 5" id="5"/>
          <p:cNvSpPr/>
          <p:nvPr/>
        </p:nvSpPr>
        <p:spPr>
          <a:xfrm flipH="true" flipV="true">
            <a:off x="6728527" y="2417276"/>
            <a:ext cx="44671" cy="1885950"/>
          </a:xfrm>
          <a:prstGeom prst="line">
            <a:avLst/>
          </a:prstGeom>
          <a:ln cap="flat" w="9525">
            <a:solidFill>
              <a:srgbClr val="999999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6" id="6"/>
          <p:cNvSpPr txBox="true"/>
          <p:nvPr/>
        </p:nvSpPr>
        <p:spPr>
          <a:xfrm rot="0">
            <a:off x="1109261" y="1403833"/>
            <a:ext cx="8938885" cy="7562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60"/>
              </a:lnSpc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Социальная история (Social Story™) – это</a:t>
            </a: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короткий и понятный рассказ, написанный в поддерживающем тоне. Социальная история помогает объяснить и проиллюстрировать социальную ситуацию. </a:t>
            </a:r>
          </a:p>
          <a:p>
            <a:pPr algn="l">
              <a:lnSpc>
                <a:spcPts val="1560"/>
              </a:lnSpc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Цель Социальной истории – сделать происходящие события более ясными и предсказуемыми.</a:t>
            </a:r>
          </a:p>
          <a:p>
            <a:pPr algn="l">
              <a:lnSpc>
                <a:spcPts val="1560"/>
              </a:lnSpc>
            </a:pPr>
            <a:r>
              <a:rPr lang="en-US" sz="12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Социальную историю желательно индивидуализировать.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96444" y="630326"/>
            <a:ext cx="8661713" cy="18484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В холле может быть шумно.</a:t>
            </a: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В холле может быть очередь в кассу.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постараюсь спокойно ждать своей очереди.</a:t>
            </a:r>
          </a:p>
          <a:p>
            <a:pPr algn="l">
              <a:lnSpc>
                <a:spcPts val="2859"/>
              </a:lnSpc>
            </a:pP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могу посидеть на банкетке.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1087" r="-41087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0570" t="-80570" r="0" b="0"/>
            </a:stretch>
          </a:blipFill>
        </p:spPr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96444" y="630326"/>
            <a:ext cx="8661713" cy="11245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В холле продаются сувениры и книги.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могу купить сувениры в кассе. </a:t>
            </a:r>
          </a:p>
          <a:p>
            <a:pPr algn="l">
              <a:lnSpc>
                <a:spcPts val="2859"/>
              </a:lnSpc>
            </a:pP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820" r="-5004" b="-183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891" t="0" r="0" b="-3891"/>
            </a:stretch>
          </a:blipFill>
        </p:spPr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96444" y="630326"/>
            <a:ext cx="8661713" cy="25723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В холле есть гардероб.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могу оставить верхнюю одежду в гардеробе.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повешу одежду на вешалку.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постараюсь запомнить крючок с моей одеждой. </a:t>
            </a:r>
          </a:p>
          <a:p>
            <a:pPr algn="l">
              <a:lnSpc>
                <a:spcPts val="2859"/>
              </a:lnSpc>
            </a:pP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могу переобуться.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могу оставить уличную обувь в гардеробе. 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2118436" y="981980"/>
            <a:ext cx="72962" cy="310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98"/>
              </a:lnSpc>
            </a:pPr>
            <a:r>
              <a:rPr lang="en-US" sz="1600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 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508046" y="689325"/>
            <a:ext cx="8661713" cy="11245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В музее есть бесплатный аудиогид.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могу слушать аудиогид на своём телефоне.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Для аудиогида нужны свои наушники. 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660" t="-21807" r="0" b="-25098"/>
            </a:stretch>
          </a:blipFill>
        </p:spPr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96444" y="630326"/>
            <a:ext cx="8862575" cy="11245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В музее есть выставки на 1, 2 и 3 этаже.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могу пойти на выставку на 1 этаже.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Вход на выставку выглядит так.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483" t="-30933" r="-23231" b="-14781"/>
            </a:stretch>
          </a:blipFill>
        </p:spPr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96444" y="630326"/>
            <a:ext cx="8862575" cy="14865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могу пойти на выставки на 2 и 3 этаже.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пойду в холл к большой лестнице.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поднимусь по лестнице.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постараюсь подниматься внимательно. 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96444" y="630326"/>
            <a:ext cx="8862575" cy="11245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могу ходить по залам.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могу смотреть выставки.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Смотритель зала может попросить меня показать билет. 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623" t="-10036" r="-8832" b="-4419"/>
            </a:stretch>
          </a:blipFill>
        </p:spPr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96444" y="630326"/>
            <a:ext cx="8862575" cy="14865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вернусь в гардероб.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заберу свои вещи из гардероба.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могу купить сувениры.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выйду из музея.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9" t="0" r="-59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9783" t="-1612" r="-8377" b="-26548"/>
            </a:stretch>
          </a:blipFill>
        </p:spPr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96444" y="630326"/>
            <a:ext cx="8569957" cy="29343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В музее можно узнать много нового.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В музее можно увидеть красивые вещи.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могу вернуться в Музей Серебряного века.</a:t>
            </a:r>
          </a:p>
          <a:p>
            <a:pPr algn="l">
              <a:lnSpc>
                <a:spcPts val="2859"/>
              </a:lnSpc>
            </a:pP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вернусь в Музей Серебряного века</a:t>
            </a:r>
          </a:p>
          <a:p>
            <a:pPr algn="l">
              <a:lnSpc>
                <a:spcPts val="2859"/>
              </a:lnSpc>
            </a:pP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 </a:t>
            </a:r>
            <a:r>
              <a:rPr lang="en-US" sz="2199">
                <a:solidFill>
                  <a:srgbClr val="C2C2C2"/>
                </a:solidFill>
                <a:latin typeface="Arial MT Pro"/>
                <a:ea typeface="Arial MT Pro"/>
                <a:cs typeface="Arial MT Pro"/>
                <a:sym typeface="Arial MT Pro"/>
              </a:rPr>
              <a:t>_______________________________________________________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2118436" y="981980"/>
            <a:ext cx="72962" cy="310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98"/>
              </a:lnSpc>
            </a:pPr>
            <a:r>
              <a:rPr lang="en-US" sz="1600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 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496444" y="3048258"/>
            <a:ext cx="8569957" cy="3529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46"/>
              </a:lnSpc>
            </a:pPr>
            <a:r>
              <a:rPr lang="en-US" sz="2000">
                <a:solidFill>
                  <a:srgbClr val="C2C2C2"/>
                </a:solidFill>
                <a:latin typeface="Arial MT Pro"/>
                <a:ea typeface="Arial MT Pro"/>
                <a:cs typeface="Arial MT Pro"/>
                <a:sym typeface="Arial MT Pro"/>
              </a:rPr>
              <a:t>[когда?]</a:t>
            </a:r>
          </a:p>
        </p:txBody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86473">
            <a:off x="-60873" y="1436015"/>
            <a:ext cx="10813745" cy="5242301"/>
          </a:xfrm>
          <a:custGeom>
            <a:avLst/>
            <a:gdLst/>
            <a:ahLst/>
            <a:cxnLst/>
            <a:rect r="r" b="b" t="t" l="l"/>
            <a:pathLst>
              <a:path h="5242301" w="10813745">
                <a:moveTo>
                  <a:pt x="0" y="268920"/>
                </a:moveTo>
                <a:lnTo>
                  <a:pt x="10688618" y="0"/>
                </a:lnTo>
                <a:lnTo>
                  <a:pt x="10813746" y="4973382"/>
                </a:lnTo>
                <a:lnTo>
                  <a:pt x="125128" y="5242301"/>
                </a:lnTo>
                <a:lnTo>
                  <a:pt x="0" y="268920"/>
                </a:lnTo>
                <a:close/>
              </a:path>
            </a:pathLst>
          </a:custGeom>
          <a:blipFill>
            <a:blip r:embed="rId2"/>
            <a:stretch>
              <a:fillRect l="-13693" t="-15659" r="-11155" b="-47231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7110307" y="6774077"/>
            <a:ext cx="3180201" cy="485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20"/>
              </a:lnSpc>
            </a:pPr>
            <a:r>
              <a:rPr lang="en-US" sz="11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Социальная ист</a:t>
            </a:r>
            <a:r>
              <a:rPr lang="en-US" sz="11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ория подготовлена </a:t>
            </a:r>
          </a:p>
          <a:p>
            <a:pPr algn="l">
              <a:lnSpc>
                <a:spcPts val="1320"/>
              </a:lnSpc>
            </a:pPr>
            <a:r>
              <a:rPr lang="en-US" sz="11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и проверена экспертами в рамках проекта </a:t>
            </a:r>
          </a:p>
          <a:p>
            <a:pPr algn="l">
              <a:lnSpc>
                <a:spcPts val="1320"/>
              </a:lnSpc>
            </a:pPr>
            <a:r>
              <a:rPr lang="en-US" sz="11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«Лаборатория инклюзивных практик»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508046" y="6774077"/>
            <a:ext cx="1450860" cy="485775"/>
          </a:xfrm>
          <a:custGeom>
            <a:avLst/>
            <a:gdLst/>
            <a:ahLst/>
            <a:cxnLst/>
            <a:rect r="r" b="b" t="t" l="l"/>
            <a:pathLst>
              <a:path h="485775" w="1450860">
                <a:moveTo>
                  <a:pt x="0" y="0"/>
                </a:moveTo>
                <a:lnTo>
                  <a:pt x="1450860" y="0"/>
                </a:lnTo>
                <a:lnTo>
                  <a:pt x="1450860" y="485775"/>
                </a:lnTo>
                <a:lnTo>
                  <a:pt x="0" y="4857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4431318" y="6774077"/>
            <a:ext cx="1304760" cy="485775"/>
          </a:xfrm>
          <a:custGeom>
            <a:avLst/>
            <a:gdLst/>
            <a:ahLst/>
            <a:cxnLst/>
            <a:rect r="r" b="b" t="t" l="l"/>
            <a:pathLst>
              <a:path h="485775" w="1304760">
                <a:moveTo>
                  <a:pt x="0" y="0"/>
                </a:moveTo>
                <a:lnTo>
                  <a:pt x="1304760" y="0"/>
                </a:lnTo>
                <a:lnTo>
                  <a:pt x="1304760" y="485775"/>
                </a:lnTo>
                <a:lnTo>
                  <a:pt x="0" y="4857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74086" t="-162164" r="-106887" b="-162342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6129804" y="2465708"/>
            <a:ext cx="2587562" cy="1622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500"/>
              </a:lnSpc>
            </a:pPr>
            <a:r>
              <a:rPr lang="en-US" sz="5000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иду </a:t>
            </a:r>
          </a:p>
          <a:p>
            <a:pPr algn="l">
              <a:lnSpc>
                <a:spcPts val="6500"/>
              </a:lnSpc>
            </a:pPr>
            <a:r>
              <a:rPr lang="en-US" sz="49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в музей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6202366" y="4877210"/>
            <a:ext cx="4489634" cy="1035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19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Адре</a:t>
            </a:r>
            <a:r>
              <a:rPr lang="en-US" sz="19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с музея:</a:t>
            </a:r>
          </a:p>
          <a:p>
            <a:pPr algn="l">
              <a:lnSpc>
                <a:spcPts val="2799"/>
              </a:lnSpc>
            </a:pPr>
            <a:r>
              <a:rPr lang="en-US" sz="19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Москва, </a:t>
            </a:r>
          </a:p>
          <a:p>
            <a:pPr algn="l">
              <a:lnSpc>
                <a:spcPts val="2799"/>
              </a:lnSpc>
            </a:pPr>
            <a:r>
              <a:rPr lang="en-US" sz="19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Проспект Мира, дом 30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7242315" y="550549"/>
            <a:ext cx="1293257" cy="433006"/>
          </a:xfrm>
          <a:custGeom>
            <a:avLst/>
            <a:gdLst/>
            <a:ahLst/>
            <a:cxnLst/>
            <a:rect r="r" b="b" t="t" l="l"/>
            <a:pathLst>
              <a:path h="433006" w="1293257">
                <a:moveTo>
                  <a:pt x="0" y="0"/>
                </a:moveTo>
                <a:lnTo>
                  <a:pt x="1293256" y="0"/>
                </a:lnTo>
                <a:lnTo>
                  <a:pt x="1293256" y="433006"/>
                </a:lnTo>
                <a:lnTo>
                  <a:pt x="0" y="4330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827775" y="494762"/>
            <a:ext cx="1462733" cy="544590"/>
          </a:xfrm>
          <a:custGeom>
            <a:avLst/>
            <a:gdLst/>
            <a:ahLst/>
            <a:cxnLst/>
            <a:rect r="r" b="b" t="t" l="l"/>
            <a:pathLst>
              <a:path h="544590" w="1462733">
                <a:moveTo>
                  <a:pt x="0" y="0"/>
                </a:moveTo>
                <a:lnTo>
                  <a:pt x="1462733" y="0"/>
                </a:lnTo>
                <a:lnTo>
                  <a:pt x="1462733" y="544590"/>
                </a:lnTo>
                <a:lnTo>
                  <a:pt x="0" y="5445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74086" t="-162164" r="-106887" b="-162342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520117" y="793728"/>
            <a:ext cx="4076833" cy="907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sz="27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Музей </a:t>
            </a:r>
          </a:p>
          <a:p>
            <a:pPr algn="l">
              <a:lnSpc>
                <a:spcPts val="3639"/>
              </a:lnSpc>
            </a:pPr>
            <a:r>
              <a:rPr lang="en-US" sz="27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Серебряного века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524040" y="2092195"/>
            <a:ext cx="4072911" cy="4974955"/>
          </a:xfrm>
          <a:custGeom>
            <a:avLst/>
            <a:gdLst/>
            <a:ahLst/>
            <a:cxnLst/>
            <a:rect r="r" b="b" t="t" l="l"/>
            <a:pathLst>
              <a:path h="4974955" w="4072911">
                <a:moveTo>
                  <a:pt x="0" y="0"/>
                </a:moveTo>
                <a:lnTo>
                  <a:pt x="4072911" y="0"/>
                </a:lnTo>
                <a:lnTo>
                  <a:pt x="4072911" y="4974955"/>
                </a:lnTo>
                <a:lnTo>
                  <a:pt x="0" y="49749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8753" t="0" r="-52235" b="-14945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508617" y="736950"/>
            <a:ext cx="8557784" cy="2886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Меня зовут  </a:t>
            </a:r>
            <a:r>
              <a:rPr lang="en-US" sz="2199">
                <a:solidFill>
                  <a:srgbClr val="C2C2C2"/>
                </a:solidFill>
                <a:latin typeface="Verdana"/>
                <a:ea typeface="Verdana"/>
                <a:cs typeface="Verdana"/>
                <a:sym typeface="Verdana"/>
              </a:rPr>
              <a:t>_____________________________</a:t>
            </a:r>
          </a:p>
          <a:p>
            <a:pPr algn="l">
              <a:lnSpc>
                <a:spcPts val="2859"/>
              </a:lnSpc>
            </a:pP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 пойду в Муз</a:t>
            </a: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ей Серебряного века</a:t>
            </a:r>
          </a:p>
          <a:p>
            <a:pPr algn="l">
              <a:lnSpc>
                <a:spcPts val="2859"/>
              </a:lnSpc>
            </a:pP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C2C2C2"/>
                </a:solidFill>
                <a:latin typeface="Verdana"/>
                <a:ea typeface="Verdana"/>
                <a:cs typeface="Verdana"/>
                <a:sym typeface="Verdana"/>
              </a:rPr>
              <a:t>________________________________________</a:t>
            </a:r>
          </a:p>
          <a:p>
            <a:pPr algn="l">
              <a:lnSpc>
                <a:spcPts val="2859"/>
              </a:lnSpc>
            </a:pP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постараюсь заранее подготовиться к посещению музея.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Verdana"/>
                <a:ea typeface="Verdana"/>
                <a:cs typeface="Verdana"/>
                <a:sym typeface="Verdana"/>
              </a:rPr>
              <a:t>Я прочитаю Правила посещения музея. 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508617" y="2089233"/>
            <a:ext cx="7099179" cy="3510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199">
                <a:solidFill>
                  <a:srgbClr val="C2C2C2"/>
                </a:solidFill>
                <a:latin typeface="Verdana"/>
                <a:ea typeface="Verdana"/>
                <a:cs typeface="Verdana"/>
                <a:sym typeface="Verdana"/>
              </a:rPr>
              <a:t>[когда?]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5935861" y="3780000"/>
            <a:ext cx="4130540" cy="2776781"/>
            <a:chOff x="0" y="0"/>
            <a:chExt cx="1480292" cy="99513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480292" cy="995136"/>
            </a:xfrm>
            <a:custGeom>
              <a:avLst/>
              <a:gdLst/>
              <a:ahLst/>
              <a:cxnLst/>
              <a:rect r="r" b="b" t="t" l="l"/>
              <a:pathLst>
                <a:path h="995136" w="1480292">
                  <a:moveTo>
                    <a:pt x="0" y="0"/>
                  </a:moveTo>
                  <a:lnTo>
                    <a:pt x="1480292" y="0"/>
                  </a:lnTo>
                  <a:lnTo>
                    <a:pt x="1480292" y="995136"/>
                  </a:lnTo>
                  <a:lnTo>
                    <a:pt x="0" y="995136"/>
                  </a:lnTo>
                  <a:close/>
                </a:path>
              </a:pathLst>
            </a:custGeom>
            <a:ln w="9525" cap="sq">
              <a:solidFill>
                <a:srgbClr val="999999"/>
              </a:solidFill>
              <a:prstDash val="sysDot"/>
              <a:miter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1480292" cy="103323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98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5935861" y="4983326"/>
            <a:ext cx="4130540" cy="3510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199">
                <a:solidFill>
                  <a:srgbClr val="C2C2C2"/>
                </a:solidFill>
                <a:latin typeface="Verdana"/>
                <a:ea typeface="Verdana"/>
                <a:cs typeface="Verdana"/>
                <a:sym typeface="Verdana"/>
              </a:rPr>
              <a:t>Ваше фото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508046" y="689325"/>
            <a:ext cx="8865869" cy="25723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</a:t>
            </a: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 поеду на метро до станции «Проспект Мира» Кольцевой линии.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Это </a:t>
            </a:r>
            <a:r>
              <a:rPr lang="en-US" sz="2199">
                <a:solidFill>
                  <a:srgbClr val="834944"/>
                </a:solidFill>
                <a:latin typeface="Arial MT Pro"/>
                <a:ea typeface="Arial MT Pro"/>
                <a:cs typeface="Arial MT Pro"/>
                <a:sym typeface="Arial MT Pro"/>
              </a:rPr>
              <a:t>коричневая </a:t>
            </a: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линия метро.</a:t>
            </a:r>
          </a:p>
          <a:p>
            <a:pPr algn="l">
              <a:lnSpc>
                <a:spcPts val="2859"/>
              </a:lnSpc>
            </a:pP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В метро может быть шумно</a:t>
            </a: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.</a:t>
            </a: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В метро может быть много людей.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постараюсь идти спокойно. 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3658" t="-145896" r="-170740" b="-25790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9" t="0" r="-59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508046" y="689325"/>
            <a:ext cx="8865869" cy="400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Мне нужен </a:t>
            </a:r>
            <a:r>
              <a:rPr lang="en-US" b="true" sz="2199">
                <a:solidFill>
                  <a:srgbClr val="231F2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Выход 1</a:t>
            </a: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. 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4" t="-194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0948" t="-31937" r="-48055" b="-146734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508046" y="689325"/>
            <a:ext cx="8661713" cy="14865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пойду к эскалатору.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Над эскалатором надпись</a:t>
            </a:r>
            <a:r>
              <a:rPr lang="en-US" sz="2199" b="true">
                <a:solidFill>
                  <a:srgbClr val="231F20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 Выход 1.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Надпись выглядит так.</a:t>
            </a:r>
          </a:p>
          <a:p>
            <a:pPr algn="l">
              <a:lnSpc>
                <a:spcPts val="2859"/>
              </a:lnSpc>
            </a:pP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9" t="0" r="-59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4250" t="-37803" r="-34694" b="-40928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96444" y="630326"/>
            <a:ext cx="8661713" cy="14865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поднимусь на эскалаторе.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Эскалатор должен ехать вверх.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буду стоять справа, крепко держаться.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постараюсь спокойно ехать вверх. 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565" t="0" r="-3014" b="-3079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9" t="0" r="-59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96444" y="630326"/>
            <a:ext cx="8661713" cy="11245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пойду к выходу.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Выход выглядит так. </a:t>
            </a:r>
          </a:p>
          <a:p>
            <a:pPr algn="l">
              <a:lnSpc>
                <a:spcPts val="2859"/>
              </a:lnSpc>
            </a:pPr>
            <a:r>
              <a:rPr lang="en-US" sz="2199">
                <a:solidFill>
                  <a:srgbClr val="231F20"/>
                </a:solidFill>
                <a:latin typeface="Arial MT Pro"/>
                <a:ea typeface="Arial MT Pro"/>
                <a:cs typeface="Arial MT Pro"/>
                <a:sym typeface="Arial MT Pro"/>
              </a:rPr>
              <a:t>Я выйду на улицу.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508046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3625" r="-31921" b="-18138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898624" y="3780000"/>
            <a:ext cx="4167777" cy="2776781"/>
          </a:xfrm>
          <a:custGeom>
            <a:avLst/>
            <a:gdLst/>
            <a:ahLst/>
            <a:cxnLst/>
            <a:rect r="r" b="b" t="t" l="l"/>
            <a:pathLst>
              <a:path h="2776781" w="4167777">
                <a:moveTo>
                  <a:pt x="0" y="0"/>
                </a:moveTo>
                <a:lnTo>
                  <a:pt x="4167777" y="0"/>
                </a:lnTo>
                <a:lnTo>
                  <a:pt x="4167777" y="2776781"/>
                </a:lnTo>
                <a:lnTo>
                  <a:pt x="0" y="2776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4874" t="0" r="-9618" b="-4432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DAGzpfpBY_k</dc:identifier>
  <dcterms:modified xsi:type="dcterms:W3CDTF">2011-08-01T06:04:30Z</dcterms:modified>
  <cp:revision>1</cp:revision>
  <dc:title>Я иду в музей_Серебряного века</dc:title>
</cp:coreProperties>
</file>