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svg" ContentType="image/sv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0693400" cy="7556500"/>
  <p:notesSz cx="6858000" cy="9144000"/>
  <p:embeddedFontLst>
    <p:embeddedFont>
      <p:font typeface="Verdana" panose="020B0604030504040204"/>
      <p:regular r:id="rId66"/>
    </p:embeddedFont>
    <p:embeddedFont>
      <p:font typeface="Verdana Bold" panose="020B0804030504040204"/>
      <p:regular r:id="rId67"/>
    </p:embeddedFont>
    <p:embeddedFont>
      <p:font typeface="Arial MT Pro" panose="020B0502020202020204"/>
      <p:regular r:id="rId68"/>
    </p:embeddedFont>
  </p:embeddedFontLst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" Type="http://schemas.openxmlformats.org/officeDocument/2006/relationships/slide" Target="slides/slide4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" Type="http://schemas.openxmlformats.org/officeDocument/2006/relationships/slide" Target="slides/slide5.xml" /><Relationship Id="rId60" Type="http://schemas.openxmlformats.org/officeDocument/2006/relationships/slide" Target="slides/slide59.xml" /><Relationship Id="rId61" Type="http://schemas.openxmlformats.org/officeDocument/2006/relationships/slide" Target="slides/slide60.xml" /><Relationship Id="rId62" Type="http://schemas.openxmlformats.org/officeDocument/2006/relationships/slide" Target="slides/slide61.xml" /><Relationship Id="rId63" Type="http://schemas.openxmlformats.org/officeDocument/2006/relationships/slide" Target="slides/slide62.xml" /><Relationship Id="rId64" Type="http://schemas.openxmlformats.org/officeDocument/2006/relationships/slide" Target="slides/slide63.xml" /><Relationship Id="rId65" Type="http://schemas.openxmlformats.org/officeDocument/2006/relationships/tags" Target="tags/tag1.xml" /><Relationship Id="rId66" Type="http://schemas.openxmlformats.org/officeDocument/2006/relationships/font" Target="fonts/font1.fntdata" /><Relationship Id="rId67" Type="http://schemas.openxmlformats.org/officeDocument/2006/relationships/font" Target="fonts/font2.fntdata" /><Relationship Id="rId68" Type="http://schemas.openxmlformats.org/officeDocument/2006/relationships/font" Target="fonts/font3.fntdata" /><Relationship Id="rId69" Type="http://schemas.openxmlformats.org/officeDocument/2006/relationships/presProps" Target="presProps.xml" /><Relationship Id="rId7" Type="http://schemas.openxmlformats.org/officeDocument/2006/relationships/slide" Target="slides/slide6.xml" /><Relationship Id="rId70" Type="http://schemas.openxmlformats.org/officeDocument/2006/relationships/viewProps" Target="viewProps.xml" /><Relationship Id="rId71" Type="http://schemas.openxmlformats.org/officeDocument/2006/relationships/theme" Target="theme/theme1.xml" /><Relationship Id="rId72" Type="http://schemas.openxmlformats.org/officeDocument/2006/relationships/tableStyles" Target="tableStyles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svg" /><Relationship Id="rId5" Type="http://schemas.openxmlformats.org/officeDocument/2006/relationships/image" Target="../media/image4.jpeg" /><Relationship Id="rId6" Type="http://schemas.openxmlformats.org/officeDocument/2006/relationships/image" Target="../media/image5.sv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12.png" /><Relationship Id="rId5" Type="http://schemas.openxmlformats.org/officeDocument/2006/relationships/image" Target="../media/image21.sv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forms.yandex.ru/u/6926a918eb6146cf09900937" TargetMode="Ex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jpeg" /><Relationship Id="rId3" Type="http://schemas.openxmlformats.org/officeDocument/2006/relationships/image" Target="../media/image48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8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jpeg" /><Relationship Id="rId3" Type="http://schemas.openxmlformats.org/officeDocument/2006/relationships/image" Target="../media/image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4.jpeg" /><Relationship Id="rId3" Type="http://schemas.openxmlformats.org/officeDocument/2006/relationships/image" Target="../media/image5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7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1.jpeg" /><Relationship Id="rId3" Type="http://schemas.openxmlformats.org/officeDocument/2006/relationships/image" Target="../media/image62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5.jpeg" /><Relationship Id="rId3" Type="http://schemas.openxmlformats.org/officeDocument/2006/relationships/image" Target="../media/image6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7.jpeg" /><Relationship Id="rId3" Type="http://schemas.openxmlformats.org/officeDocument/2006/relationships/image" Target="../media/image68.jpeg" /><Relationship Id="rId4" Type="http://schemas.openxmlformats.org/officeDocument/2006/relationships/image" Target="../media/image12.png" /><Relationship Id="rId5" Type="http://schemas.openxmlformats.org/officeDocument/2006/relationships/image" Target="../media/image69.sv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0.jpeg" /><Relationship Id="rId3" Type="http://schemas.openxmlformats.org/officeDocument/2006/relationships/image" Target="../media/image71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2.jpeg" /><Relationship Id="rId3" Type="http://schemas.openxmlformats.org/officeDocument/2006/relationships/image" Target="../media/image73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4.jpeg" /><Relationship Id="rId3" Type="http://schemas.openxmlformats.org/officeDocument/2006/relationships/image" Target="../media/image75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6.jpeg" /><Relationship Id="rId3" Type="http://schemas.openxmlformats.org/officeDocument/2006/relationships/image" Target="../media/image77.jpeg" /><Relationship Id="rId4" Type="http://schemas.openxmlformats.org/officeDocument/2006/relationships/image" Target="../media/image12.png" /><Relationship Id="rId5" Type="http://schemas.openxmlformats.org/officeDocument/2006/relationships/image" Target="../media/image78.sv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9.jpeg" /><Relationship Id="rId3" Type="http://schemas.openxmlformats.org/officeDocument/2006/relationships/image" Target="../media/image80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1.jpeg" /><Relationship Id="rId3" Type="http://schemas.openxmlformats.org/officeDocument/2006/relationships/image" Target="../media/image82.jpeg" /><Relationship Id="rId4" Type="http://schemas.openxmlformats.org/officeDocument/2006/relationships/image" Target="../media/image12.png" /><Relationship Id="rId5" Type="http://schemas.openxmlformats.org/officeDocument/2006/relationships/image" Target="../media/image83.sv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4.jpeg" /><Relationship Id="rId3" Type="http://schemas.openxmlformats.org/officeDocument/2006/relationships/image" Target="../media/image7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5.jpeg" /><Relationship Id="rId3" Type="http://schemas.openxmlformats.org/officeDocument/2006/relationships/image" Target="../media/image86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7.jpeg" /><Relationship Id="rId3" Type="http://schemas.openxmlformats.org/officeDocument/2006/relationships/image" Target="../media/image8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9.jpeg" /><Relationship Id="rId3" Type="http://schemas.openxmlformats.org/officeDocument/2006/relationships/image" Target="../media/image90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1.jpeg" /><Relationship Id="rId3" Type="http://schemas.openxmlformats.org/officeDocument/2006/relationships/image" Target="../media/image6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2.jpeg" /><Relationship Id="rId3" Type="http://schemas.openxmlformats.org/officeDocument/2006/relationships/image" Target="../media/image93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4.jpeg" /><Relationship Id="rId3" Type="http://schemas.openxmlformats.org/officeDocument/2006/relationships/image" Target="../media/image95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6.jpeg" /><Relationship Id="rId3" Type="http://schemas.openxmlformats.org/officeDocument/2006/relationships/image" Target="../media/image97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8.jpeg" /><Relationship Id="rId3" Type="http://schemas.openxmlformats.org/officeDocument/2006/relationships/image" Target="../media/image96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jpeg" /><Relationship Id="rId3" Type="http://schemas.openxmlformats.org/officeDocument/2006/relationships/image" Target="../media/image12.png" /><Relationship Id="rId4" Type="http://schemas.openxmlformats.org/officeDocument/2006/relationships/image" Target="../media/image100.svg" /><Relationship Id="rId5" Type="http://schemas.openxmlformats.org/officeDocument/2006/relationships/image" Target="../media/image101.sv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2.jpeg" /><Relationship Id="rId3" Type="http://schemas.openxmlformats.org/officeDocument/2006/relationships/image" Target="../media/image103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4.jpeg" /><Relationship Id="rId3" Type="http://schemas.openxmlformats.org/officeDocument/2006/relationships/image" Target="../media/image10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6.jpeg" /><Relationship Id="rId3" Type="http://schemas.openxmlformats.org/officeDocument/2006/relationships/image" Target="../media/image107.jpeg" /><Relationship Id="rId4" Type="http://schemas.openxmlformats.org/officeDocument/2006/relationships/image" Target="../media/image108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9.jpeg" /><Relationship Id="rId3" Type="http://schemas.openxmlformats.org/officeDocument/2006/relationships/image" Target="../media/image110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1.jpeg" /><Relationship Id="rId3" Type="http://schemas.openxmlformats.org/officeDocument/2006/relationships/image" Target="../media/image12.png" /><Relationship Id="rId4" Type="http://schemas.openxmlformats.org/officeDocument/2006/relationships/image" Target="../media/image112.svg" /><Relationship Id="rId5" Type="http://schemas.openxmlformats.org/officeDocument/2006/relationships/image" Target="../media/image113.jpeg" /><Relationship Id="rId6" Type="http://schemas.openxmlformats.org/officeDocument/2006/relationships/image" Target="../media/image114.sv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5.jpeg" /><Relationship Id="rId3" Type="http://schemas.openxmlformats.org/officeDocument/2006/relationships/image" Target="../media/image2.png" /><Relationship Id="rId4" Type="http://schemas.openxmlformats.org/officeDocument/2006/relationships/image" Target="../media/image116.svg" /><Relationship Id="rId5" Type="http://schemas.openxmlformats.org/officeDocument/2006/relationships/image" Target="../media/image4.jpeg" /><Relationship Id="rId6" Type="http://schemas.openxmlformats.org/officeDocument/2006/relationships/image" Target="../media/image117.sv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png" /><Relationship Id="rId5" Type="http://schemas.openxmlformats.org/officeDocument/2006/relationships/image" Target="../media/image13.sv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429841" y="5290526"/>
            <a:ext cx="3294250" cy="27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Обзорная социальная история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129804" y="2450570"/>
            <a:ext cx="3244329" cy="85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в музее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0117" y="793728"/>
            <a:ext cx="4076833" cy="90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Московский дом Достоевского</a:t>
            </a:r>
          </a:p>
        </p:txBody>
      </p:sp>
      <p:sp>
        <p:nvSpPr>
          <p:cNvPr id="5" name="Freeform 5"/>
          <p:cNvSpPr/>
          <p:nvPr/>
        </p:nvSpPr>
        <p:spPr>
          <a:xfrm>
            <a:off x="1521822" y="2092195"/>
            <a:ext cx="4075128" cy="4974955"/>
          </a:xfrm>
          <a:custGeom>
            <a:rect l="l" t="t" r="r" b="b"/>
            <a:pathLst>
              <a:path w="4075128" h="4974955">
                <a:moveTo>
                  <a:pt x="0" y="0"/>
                </a:moveTo>
                <a:lnTo>
                  <a:pt x="4075129" y="0"/>
                </a:lnTo>
                <a:lnTo>
                  <a:pt x="4075129" y="4974955"/>
                </a:lnTo>
                <a:lnTo>
                  <a:pt x="0" y="4974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196" r="-70018" b="-42003"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7242315" y="550549"/>
            <a:ext cx="1293257" cy="433006"/>
          </a:xfrm>
          <a:custGeom>
            <a:rect l="l" t="t" r="r" b="b"/>
            <a:pathLst>
              <a:path w="1293257" h="433006">
                <a:moveTo>
                  <a:pt x="0" y="0"/>
                </a:moveTo>
                <a:lnTo>
                  <a:pt x="1293256" y="0"/>
                </a:lnTo>
                <a:lnTo>
                  <a:pt x="1293256" y="433006"/>
                </a:lnTo>
                <a:lnTo>
                  <a:pt x="0" y="4330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>
            <a:off x="8827775" y="494762"/>
            <a:ext cx="1462733" cy="544590"/>
          </a:xfrm>
          <a:custGeom>
            <a:rect l="l" t="t" r="r" b="b"/>
            <a:pathLst>
              <a:path w="1462733" h="544590">
                <a:moveTo>
                  <a:pt x="0" y="0"/>
                </a:moveTo>
                <a:lnTo>
                  <a:pt x="1462733" y="0"/>
                </a:lnTo>
                <a:lnTo>
                  <a:pt x="1462733" y="544590"/>
                </a:lnTo>
                <a:lnTo>
                  <a:pt x="0" y="5445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4086" t="-162164" r="-106887" b="-162342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489" t="-67156" r="-68251" b="-87587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736950"/>
            <a:ext cx="8678518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скульптура поэта Александра Пушкина.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У скульптуры есть голова и грудь.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Такая скульптура называется бюст.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 rot="-858241">
            <a:off x="3627646" y="5861765"/>
            <a:ext cx="871860" cy="445441"/>
          </a:xfrm>
          <a:custGeom>
            <a:rect l="l" t="t" r="r" b="b"/>
            <a:pathLst>
              <a:path w="871860" h="445441">
                <a:moveTo>
                  <a:pt x="0" y="0"/>
                </a:moveTo>
                <a:lnTo>
                  <a:pt x="871860" y="0"/>
                </a:lnTo>
                <a:lnTo>
                  <a:pt x="871860" y="445441"/>
                </a:lnTo>
                <a:lnTo>
                  <a:pt x="0" y="445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1508046" y="677951"/>
            <a:ext cx="8767080" cy="14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иду в коридор.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3 дверь.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Зал выглядит так. 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496444" y="677951"/>
            <a:ext cx="8678518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большой стол.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сидеть за столом.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на стене есть большая картина.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поле в деревне.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Фёдор Достоевский был маленьким.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Его называли Федя.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Маленький Федя ездил в деревню. </a:t>
            </a:r>
          </a:p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6" t="-27598" r="-20982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5898624" y="3780035"/>
            <a:ext cx="4167777" cy="2776746"/>
          </a:xfrm>
          <a:custGeom>
            <a:rect l="l" t="t" r="r" b="b"/>
            <a:pathLst>
              <a:path w="4167777" h="2776746">
                <a:moveTo>
                  <a:pt x="0" y="0"/>
                </a:moveTo>
                <a:lnTo>
                  <a:pt x="4167777" y="0"/>
                </a:lnTo>
                <a:lnTo>
                  <a:pt x="4167777" y="2776746"/>
                </a:lnTo>
                <a:lnTo>
                  <a:pt x="0" y="2776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467" t="-2718" r="-84348" b="-115839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496444" y="677951"/>
            <a:ext cx="8678518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подоконнике есть колба.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Колба выглядит так.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почувствовать запах в колбе.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Этот запах похож на запах сена.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Сено – это сухая трава.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деревне сушили траву. </a:t>
            </a: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98571" y="3741900"/>
            <a:ext cx="4346821" cy="210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аккуратно подниму стеклянную крышку.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поднесу крышку к носу.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аккуратно понюхаю крышку.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верну крышку на колбу.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496444" y="677951"/>
            <a:ext cx="8678518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стол.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столе есть предметы.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предметы врача.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Папа Феди Достоевского – врач.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Папа Феди Достоевского работал в больнице.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Папу Феди звали Михаил Достоевский.</a:t>
            </a:r>
          </a:p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16" t="-13166" r="-5159" b="-5869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5898624" y="3780035"/>
            <a:ext cx="4167777" cy="2776746"/>
          </a:xfrm>
          <a:custGeom>
            <a:rect l="l" t="t" r="r" b="b"/>
            <a:pathLst>
              <a:path w="4167777" h="2776746">
                <a:moveTo>
                  <a:pt x="0" y="0"/>
                </a:moveTo>
                <a:lnTo>
                  <a:pt x="4167777" y="0"/>
                </a:lnTo>
                <a:lnTo>
                  <a:pt x="4167777" y="2776746"/>
                </a:lnTo>
                <a:lnTo>
                  <a:pt x="0" y="277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691" r="-4691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015" t="-30591" r="-65557" b="-7373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35"/>
            <a:ext cx="4167777" cy="2776746"/>
          </a:xfrm>
          <a:custGeom>
            <a:rect l="l" t="t" r="r" b="b"/>
            <a:pathLst>
              <a:path w="4167777" h="2776746">
                <a:moveTo>
                  <a:pt x="0" y="0"/>
                </a:moveTo>
                <a:lnTo>
                  <a:pt x="4167777" y="0"/>
                </a:lnTo>
                <a:lnTo>
                  <a:pt x="4167777" y="2776746"/>
                </a:lnTo>
                <a:lnTo>
                  <a:pt x="0" y="277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965" t="-51257" r="-46109" b="-52576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630326"/>
            <a:ext cx="8678518" cy="221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Arial MT Pro"/>
                <a:ea typeface="Arial MT Pro"/>
                <a:cs typeface="Arial MT Pro"/>
                <a:sym typeface="Arial MT Pro"/>
              </a:rPr>
              <a:t>В зале есть фотография больницы.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Arial MT Pro"/>
                <a:ea typeface="Arial MT Pro"/>
                <a:cs typeface="Arial MT Pro"/>
                <a:sym typeface="Arial MT Pro"/>
              </a:rPr>
              <a:t>В зале есть схема больницы.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Arial MT Pro"/>
                <a:ea typeface="Arial MT Pro"/>
                <a:cs typeface="Arial MT Pro"/>
                <a:sym typeface="Arial MT Pro"/>
              </a:rPr>
              <a:t>Михаил Достоевский р</a:t>
            </a:r>
            <a:r>
              <a:rPr lang="en-US" sz="21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аботал в больнице.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Семья Достоевского жила в квартире во флигеле больницы.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Флигель – часть большого дома.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Флигель больницы стал музеем. 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35"/>
            <a:ext cx="4167777" cy="2776746"/>
          </a:xfrm>
          <a:custGeom>
            <a:rect l="l" t="t" r="r" b="b"/>
            <a:pathLst>
              <a:path w="4167777" h="2776746">
                <a:moveTo>
                  <a:pt x="0" y="0"/>
                </a:moveTo>
                <a:lnTo>
                  <a:pt x="4167777" y="0"/>
                </a:lnTo>
                <a:lnTo>
                  <a:pt x="4167777" y="2776746"/>
                </a:lnTo>
                <a:lnTo>
                  <a:pt x="0" y="277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282" t="-19394" r="-26701" b="-19424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677951"/>
            <a:ext cx="8678518" cy="1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этом зале я могу узнать о семье Феди Достоевского.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 Феди Достоевского была большая семья.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 Феди Достоевского было 3 брата и 3 сестры.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увидеть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портреты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папы и мамы Феди Достоевского.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6444" y="2773806"/>
            <a:ext cx="8821122" cy="68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работа художника. На </a:t>
            </a: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портрете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изображён реальный человек. Герой </a:t>
            </a: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портрета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живёт сейчас или жил раньше.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559312" y="736950"/>
            <a:ext cx="8678518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есть книга с песней.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Песню написал дедушка Феди Достоевского.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Дедушку Феди звали Андрей Григорьевич Достоевский.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Андрей Григорьевич Достоевский был священником.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каждой церкви есть священник.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Андрей Григорьевич написал эту песню для церкви. 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898624" y="3741900"/>
            <a:ext cx="4346821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Витрина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место за стеклом.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Это может быть шкаф или полка за стеклом. В таком шкафу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или на полке в музее ставят ценные предметы. Тогда эти предметы стоят в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витрине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39362" y="6784950"/>
            <a:ext cx="2338587" cy="56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Смотри определения </a:t>
            </a:r>
          </a:p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«Правилах посещения музея»</a:t>
            </a:r>
          </a:p>
          <a:p>
            <a:pPr algn="l">
              <a:lnSpc>
                <a:spcPts val="1540"/>
              </a:lnSpc>
            </a:pPr>
            <a:endParaRPr lang="en-US" sz="11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852" t="-23270" b="-46381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45" r="-27868" b="-20124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35"/>
            <a:ext cx="4167777" cy="2776746"/>
          </a:xfrm>
          <a:custGeom>
            <a:rect l="l" t="t" r="r" b="b"/>
            <a:pathLst>
              <a:path w="4167777" h="2776746">
                <a:moveTo>
                  <a:pt x="0" y="0"/>
                </a:moveTo>
                <a:lnTo>
                  <a:pt x="4167777" y="0"/>
                </a:lnTo>
                <a:lnTo>
                  <a:pt x="4167777" y="2776746"/>
                </a:lnTo>
                <a:lnTo>
                  <a:pt x="0" y="277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393" r="-14392" b="0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677951"/>
            <a:ext cx="8678518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печь.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Печь выглядит так.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печи горел огонь.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Печь грела дом.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печи готовили еду.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шкаф.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шкафу есть чашки и тарелки.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мемориальная посуда Достоевских.  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496444" y="736950"/>
            <a:ext cx="8678518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зайти в комнату с синими стенами.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мемориальный стол.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мемориальный диван.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мемориальные вещи Достоевского.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дом приходили гости.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гости ели и разговаривали.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Комнату называют гостиная. </a:t>
            </a:r>
          </a:p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83" t="-7027" r="-2143" b="0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5898624" y="3780035"/>
            <a:ext cx="4167777" cy="2776746"/>
          </a:xfrm>
          <a:custGeom>
            <a:rect l="l" t="t" r="r" b="b"/>
            <a:pathLst>
              <a:path w="4167777" h="2776746">
                <a:moveTo>
                  <a:pt x="0" y="0"/>
                </a:moveTo>
                <a:lnTo>
                  <a:pt x="4167777" y="0"/>
                </a:lnTo>
                <a:lnTo>
                  <a:pt x="4167777" y="2776746"/>
                </a:lnTo>
                <a:lnTo>
                  <a:pt x="0" y="277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109261" y="2407751"/>
            <a:ext cx="5619266" cy="465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1. Постарайтесь начать читать Социальную историю заранее. </a:t>
            </a:r>
          </a:p>
          <a:p>
            <a:pPr algn="l">
              <a:lnSpc>
                <a:spcPts val="1040"/>
              </a:lnSpc>
            </a:pPr>
            <a:endParaRPr lang="en-US" sz="1200" b="1">
              <a:solidFill>
                <a:srgbClr val="231F20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начать читать Социальную историю даже 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за месяц до посещения музея.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Отметьте планируемый день посещения в календаре.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Сначала читайте Социальную историю каждую неделю. 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Ближе к дате посещения можно читать Социальную 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историю каждый день. </a:t>
            </a:r>
          </a:p>
          <a:p>
            <a:pPr algn="l">
              <a:lnSpc>
                <a:spcPts val="1560"/>
              </a:lnSpc>
            </a:pPr>
            <a:endParaRPr lang="en-US" sz="12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156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2. Скачайте файл в формате *pptx и внесите важные </a:t>
            </a:r>
          </a:p>
          <a:p>
            <a:pPr algn="l">
              <a:lnSpc>
                <a:spcPts val="156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для вас изменения.</a:t>
            </a:r>
          </a:p>
          <a:p>
            <a:pPr algn="l">
              <a:lnSpc>
                <a:spcPts val="1039"/>
              </a:lnSpc>
            </a:pPr>
            <a:endParaRPr lang="en-US" sz="1200" b="1">
              <a:solidFill>
                <a:srgbClr val="231F20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Можно добавить своё имя и фотографию, дату посещения.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Можно написать о чём-то приятном, чем вы займётесь 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после посещения. Пусть это станет дополнительной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мотивацией прийти в музей.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Убирайте или добавляйте страницы, меняйте текст.   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156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3. Используйте Социальную историю во время посещения. </a:t>
            </a:r>
          </a:p>
          <a:p>
            <a:pPr algn="l">
              <a:lnSpc>
                <a:spcPts val="1040"/>
              </a:lnSpc>
            </a:pPr>
            <a:endParaRPr lang="en-US" sz="1200" b="1">
              <a:solidFill>
                <a:srgbClr val="231F20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распечатать Социальную историю и взять с собой.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читать Социальную историю с экрана. </a:t>
            </a:r>
          </a:p>
          <a:p>
            <a:pPr algn="l">
              <a:lnSpc>
                <a:spcPts val="1560"/>
              </a:lnSpc>
            </a:pPr>
            <a:endParaRPr lang="en-US" sz="12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156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4. Пожалуйста, расскажите нам о вашем опыте – </a:t>
            </a:r>
          </a:p>
          <a:p>
            <a:pPr algn="l">
              <a:lnSpc>
                <a:spcPts val="156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заполните </a:t>
            </a:r>
            <a:r>
              <a:rPr lang="en-US" sz="1200" b="1" u="sng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короткую анкету.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913217" y="2417276"/>
            <a:ext cx="3294119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Мы рекомендуем подготовиться </a:t>
            </a:r>
          </a:p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 посещению музея заранее.</a:t>
            </a:r>
          </a:p>
          <a:p>
            <a:pPr algn="l">
              <a:lnSpc>
                <a:spcPts val="1680"/>
              </a:lnSpc>
            </a:pPr>
            <a:endParaRPr lang="en-US" sz="14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Вам помогут социальные истории «Правила посещения музея» </a:t>
            </a:r>
          </a:p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 «Я иду в музей». </a:t>
            </a:r>
          </a:p>
          <a:p>
            <a:pPr algn="l">
              <a:lnSpc>
                <a:spcPts val="1680"/>
              </a:lnSpc>
            </a:pPr>
            <a:endParaRPr lang="en-US" sz="14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После посещения музея вы можете заполнить «Дневник посетителя».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9261" y="569945"/>
            <a:ext cx="8340717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пользоваться Социальной историей</a:t>
            </a:r>
          </a:p>
        </p:txBody>
      </p:sp>
      <p:sp>
        <p:nvSpPr>
          <p:cNvPr id="5" name="AutoShape 5"/>
          <p:cNvSpPr/>
          <p:nvPr/>
        </p:nvSpPr>
        <p:spPr>
          <a:xfrm flipH="1" flipV="1">
            <a:off x="6728527" y="2417276"/>
            <a:ext cx="0" cy="1885950"/>
          </a:xfrm>
          <a:prstGeom prst="line">
            <a:avLst/>
          </a:prstGeom>
          <a:ln w="9525" cap="flat">
            <a:solidFill>
              <a:srgbClr val="9999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1109261" y="1403833"/>
            <a:ext cx="8938885" cy="7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Социальная история (Social Story™) – это короткий и понятный рассказ, написанный в поддерживающем тоне. Социальная история помогает объяснить и проиллюстрировать социальную ситуацию. 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Цель Социальной истории – сделать происходящие события более ясными и предсказуемыми.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Социальную историю желательно индивидуализировать.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897" t="-5887" r="-1470" b="-8482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8678518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мемориальные канделябры.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Канделябры выглядят так.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канделябры ставили свечи.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Свечи горели и пахли.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подоконнике есть колба.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почувствовать запах в колбе.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Этот запах похож на запах свечей. 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03" t="-27394" r="-10453" b="-4363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09" t="-23634" r="-35487" b="-19364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8678518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гитара.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гитаре играла мама Феди Достоевского.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Маму Феди звали Мария Достоевская.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столик с зеркалом.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мемориальный столик Марии Достоевской.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 таким столиком люди причесываются. 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8581505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заглянуть за перегородку.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посмотреть в спальню родителей Феди Достоевского.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спальне есть кровать.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спальне есть стол.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столе есть таз и кувшин для воды.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 этим столом родители умывались. 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145" t="-16725" r="-27059" b="-42482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85" t="-20948" r="-34652" b="-14330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8678518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зайти в комнату с жёлтыми стенами.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большой стол.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 стола есть стулья.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 столом семья ела.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Комнату называют столовая.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игрушки.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 игрушками играли Федя, братья и сестры.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01" t="-7102" r="0" b="0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33" t="-14076" r="-4177" b="0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8678518" cy="14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маленькие столы.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 столами дети делали уроки.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столах есть учебники.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столе есть карандаши.    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496444" y="736950"/>
            <a:ext cx="8678518" cy="14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зайти в комнату с серыми стенами.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заглянуть за перегородку.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посмотреть детскую комнату.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детской комнате жили мальчики Федя и Миша. </a:t>
            </a:r>
          </a:p>
        </p:txBody>
      </p:sp>
      <p:sp>
        <p:nvSpPr>
          <p:cNvPr id="3" name="Freeform 3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427" t="-46428"/>
            </a:stretch>
          </a:blip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496444" y="736950"/>
            <a:ext cx="8678518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детской комнате есть 2 сундука.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Сундук – это большой ящик.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сундуках спали мальчики Федя и Миша.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детской есть тумбочка.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тумбочке стоит свеча.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Свеча горела.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От свечи был свет.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Так мальчики читали книги.</a:t>
            </a:r>
          </a:p>
        </p:txBody>
      </p:sp>
      <p:sp>
        <p:nvSpPr>
          <p:cNvPr id="4" name="Freeform 4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68" t="-23681" r="-59" b="0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8678518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иду к лестнице.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подняться в залы на 2 этаж.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вернуться в гардероб и уйти.  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508046" y="3593936"/>
            <a:ext cx="8650111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2 этаж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08046" y="4414002"/>
            <a:ext cx="8678518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иду на 2 этаж.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756000" cy="7560000"/>
            <a:chExt cx="27093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" cy="2709333"/>
            </a:xfrm>
            <a:custGeom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A6B34"/>
            </a:solidFill>
          </p:spPr>
          <p:txBody>
            <a:bodyPr/>
            <a:lstStyle/>
            <a:p/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8"/>
                </a:lnSpc>
              </a:pPr>
            </a:p>
          </p:txBody>
        </p:sp>
      </p:grp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420" t="-66945" r="-23722" b="0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867851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поднимаюсь по лестнице на 2 этаж.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постараюсь подниматься аккуратно. 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6129804" y="2427608"/>
            <a:ext cx="3244329" cy="85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в музее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20117" y="793728"/>
            <a:ext cx="4076833" cy="90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Московский дом Достоевского</a:t>
            </a:r>
          </a:p>
        </p:txBody>
      </p:sp>
      <p:sp>
        <p:nvSpPr>
          <p:cNvPr id="4" name="Freeform 4"/>
          <p:cNvSpPr/>
          <p:nvPr/>
        </p:nvSpPr>
        <p:spPr>
          <a:xfrm>
            <a:off x="1521822" y="2092195"/>
            <a:ext cx="4075128" cy="4974955"/>
          </a:xfrm>
          <a:custGeom>
            <a:rect l="l" t="t" r="r" b="b"/>
            <a:pathLst>
              <a:path w="4075128" h="4974955">
                <a:moveTo>
                  <a:pt x="0" y="0"/>
                </a:moveTo>
                <a:lnTo>
                  <a:pt x="4075129" y="0"/>
                </a:lnTo>
                <a:lnTo>
                  <a:pt x="4075129" y="4974955"/>
                </a:lnTo>
                <a:lnTo>
                  <a:pt x="0" y="4974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196" r="-70018" b="-42003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520" t="-27515" r="-21491" b="-1749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86" r="0" b="-7587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8678518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вхожу в зал.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Зал выглядит так.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картина «Двор военного училища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Санкт-Петербурге».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Федя Достоевский учился в городе Санкт-Петербурге.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Федя Достоевский учился в военном училище.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Федя стал знаменитым писателем Фёдором Достоевским.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Писатель Фёдор Достоевский написал много книг. </a:t>
            </a: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18" t="-11719" r="0" b="0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8678518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Зал выглядит так.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узнать о первых книгах Фёдора Достоевского.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Писатель Фёдор Достоевский написал много книг.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Первая книга Достоевского называется «Бедные люди».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есть книга Достоевского «Бедные люди».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зеркало.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смотреть в зеркало.</a:t>
            </a: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496444" y="736950"/>
            <a:ext cx="867851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Зал выглядит так.</a:t>
            </a:r>
          </a:p>
        </p:txBody>
      </p:sp>
      <p:sp>
        <p:nvSpPr>
          <p:cNvPr id="4" name="Freeform 4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898" b="-4899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488010" y="3781205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6"/>
                </a:lnTo>
                <a:lnTo>
                  <a:pt x="0" y="27844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38" r="-4319" b="-13423"/>
            </a:stretch>
          </a:blip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496444" y="736950"/>
            <a:ext cx="8678518" cy="1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Федор Достоевский был в тюрьме.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Фёдор Достоевский был на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каторге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скульптура Достоевского из дерева.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скульптура Достоевского на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каторге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 скульптуры лежат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кандалы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98571" y="3751425"/>
            <a:ext cx="4458359" cy="279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Каторга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— это наказание. </a:t>
            </a: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Каторга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далеко от дома. 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 </a:t>
            </a: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каторге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люди много 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 тяжело работают.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Кандалы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— железные кольца 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 ногах. В</a:t>
            </a: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 кандалах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человек 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не может убежать.</a:t>
            </a: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00" t="-8073" r="-3501" b="0"/>
            </a:stretch>
          </a:blip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496444" y="736950"/>
            <a:ext cx="8678518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Евáнгелие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Фёдора Достоевского.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Достоевский верил в Бога.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Достоевский читал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Евáнгелие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каждый день.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Достоевский читал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Евáнгелие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на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каторге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После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каторги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Достоевский стал больше верить в Бога.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Достоевский стал больше писать про веру в Бога.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96444" y="3258811"/>
            <a:ext cx="8507036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Евáнгелие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это часть Библии.  </a:t>
            </a: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29" r="0" b="-3706"/>
            </a:stretch>
          </a:blip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496444" y="736950"/>
            <a:ext cx="8678518" cy="14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подоконнике есть колба.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почувствовать запах в колбе.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запах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лáдана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церкви пахнет лáданом.</a:t>
            </a:r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88" r="-4343" b="-8004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2" t="-4431" r="-4302" b="0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8678518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этом зале я могу узнать о журнале «Время».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журналы «Время» в шкафу.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страницы журналов «Время» на стене.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Эти журналы делали братья Фёдор и Михаил Достоевские.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фотографии Фёдора и Михаила Достоевских. </a:t>
            </a:r>
          </a:p>
        </p:txBody>
      </p: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863" t="-42175" r="-14310" b="0"/>
            </a:stretch>
          </a:blip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496444" y="736950"/>
            <a:ext cx="8795112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рабочий стол.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столе есть лампа.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 шкафу есть часы.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</p:txBody>
      </p:sp>
      <p:sp>
        <p:nvSpPr>
          <p:cNvPr id="4" name="Freeform 4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768" t="-80398" r="-104296" b="-126304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426" r="-12869" b="-4444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8795112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картина.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картине Фёдор Достоевский в городе Санкт-Петербурге.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Фёдор Достоевский стоит у реки.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Фёдор Достоевский смотрит на реку.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 реке плывёт лёд.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Дует ветер.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Достоевский задумался. </a:t>
            </a:r>
          </a:p>
        </p:txBody>
      </p: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496444" y="736950"/>
            <a:ext cx="8853409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дальше.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вхожу в длинный коридор.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коридоре есть банкетка.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сидеть на банкетке.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смотреть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витринах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смотреть картины, фотографии, рисунки городов.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этих городах и странах был писатель Фёдор Достоевский.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Писатель Фёдор Достоевский много путешествовал.  </a:t>
            </a:r>
          </a:p>
        </p:txBody>
      </p:sp>
      <p:sp>
        <p:nvSpPr>
          <p:cNvPr id="4" name="Freeform 4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729" t="-81458" r="-37774" b="-7820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508046" y="3780000"/>
            <a:ext cx="4167777" cy="2776746"/>
          </a:xfrm>
          <a:custGeom>
            <a:rect l="l" t="t" r="r" b="b"/>
            <a:pathLst>
              <a:path w="4167777" h="2776746">
                <a:moveTo>
                  <a:pt x="0" y="0"/>
                </a:moveTo>
                <a:lnTo>
                  <a:pt x="4167777" y="0"/>
                </a:lnTo>
                <a:lnTo>
                  <a:pt x="4167777" y="2776746"/>
                </a:lnTo>
                <a:lnTo>
                  <a:pt x="0" y="2776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30" r="0" b="-10632"/>
            </a:stretch>
          </a:blip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496444" y="677951"/>
            <a:ext cx="8142077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в музее писателя Фёдора Достоевского.                  Достоевский жил в этом доме в детстве.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Дом стал музеем.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мемориальные вещи.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вещи Фёдора Достоевского.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мемориальные комнаты.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этих комнатах жила семья Достоевского. </a:t>
            </a:r>
          </a:p>
        </p:txBody>
      </p:sp>
      <p:sp>
        <p:nvSpPr>
          <p:cNvPr id="4" name="Freeform 4"/>
          <p:cNvSpPr/>
          <p:nvPr/>
        </p:nvSpPr>
        <p:spPr>
          <a:xfrm>
            <a:off x="5898624" y="3780035"/>
            <a:ext cx="4167777" cy="2776746"/>
          </a:xfrm>
          <a:custGeom>
            <a:rect l="l" t="t" r="r" b="b"/>
            <a:pathLst>
              <a:path w="4167777" h="2776746">
                <a:moveTo>
                  <a:pt x="0" y="0"/>
                </a:moveTo>
                <a:lnTo>
                  <a:pt x="4167777" y="0"/>
                </a:lnTo>
                <a:lnTo>
                  <a:pt x="4167777" y="2776746"/>
                </a:lnTo>
                <a:lnTo>
                  <a:pt x="0" y="277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808" t="-20241" r="-7761" b="-2329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11" t="-7033" r="-1547" b="0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 rot="-1003635">
            <a:off x="2805925" y="5856707"/>
            <a:ext cx="741384" cy="378780"/>
          </a:xfrm>
          <a:custGeom>
            <a:rect l="l" t="t" r="r" b="b"/>
            <a:pathLst>
              <a:path w="741384" h="378780">
                <a:moveTo>
                  <a:pt x="0" y="0"/>
                </a:moveTo>
                <a:lnTo>
                  <a:pt x="741384" y="0"/>
                </a:lnTo>
                <a:lnTo>
                  <a:pt x="741384" y="378780"/>
                </a:lnTo>
                <a:lnTo>
                  <a:pt x="0" y="378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1496444" y="736950"/>
            <a:ext cx="9083332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коридоре есть двери.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зайти во 2 дверь.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горит красный свет.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звучит тревожный звук.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я могу узнать о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«Преступление и наказание».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про убийство.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96444" y="3144617"/>
            <a:ext cx="8507036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– большая история. </a:t>
            </a: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печатают в книге. </a:t>
            </a:r>
          </a:p>
        </p:txBody>
      </p:sp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184" t="-6185" r="0" b="0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9334358" cy="1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диван.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мемориальный диван писателя Фёдора Достоевского.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топор.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«Преступление и наказание» у убийцы был топор. </a:t>
            </a: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9334358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стенах есть текст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романа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«Преступление и наказание».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стенах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иллюстрации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роману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«Преступление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 наказание».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Иллюстрации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нарисовали разные художники.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 стене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писателя Фёдора Достоевского.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витрине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Ева́нгелие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6444" y="3144617"/>
            <a:ext cx="8507036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Иллюстрация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рисунок к тексту. </a:t>
            </a:r>
          </a:p>
        </p:txBody>
      </p:sp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9334358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этом зале я могу узнать о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«Игрок».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стенах есть текст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романа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«Игрок».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стенах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иллюстрации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роману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«Игрок».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есть книга с сочинениями Фёдора Достоевского.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маленький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жены Фёдора Достоевского.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Жену писателя Фёдора Достоевского звали Анна.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Анна – вторая жена Фёдора Достоевского. </a:t>
            </a:r>
          </a:p>
        </p:txBody>
      </p:sp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 rot="-1003635">
            <a:off x="3215441" y="5801604"/>
            <a:ext cx="741384" cy="378780"/>
          </a:xfrm>
          <a:custGeom>
            <a:rect l="l" t="t" r="r" b="b"/>
            <a:pathLst>
              <a:path w="741384" h="378780">
                <a:moveTo>
                  <a:pt x="0" y="0"/>
                </a:moveTo>
                <a:lnTo>
                  <a:pt x="741384" y="0"/>
                </a:lnTo>
                <a:lnTo>
                  <a:pt x="741384" y="378779"/>
                </a:lnTo>
                <a:lnTo>
                  <a:pt x="0" y="378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1496444" y="736950"/>
            <a:ext cx="9334358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иду в коридор.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зайти в 3 дверь.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Зал выглядит так.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я могу узнать о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Достоевского «Идиот».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я могу узнать о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Достоевского «Бесы».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иллюстрации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романам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Иллюстрации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нарисовали разные художники.</a:t>
            </a:r>
          </a:p>
        </p:txBody>
      </p:sp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" b="-31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9334358" cy="1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скульптура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героя романа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«Идиот».</a:t>
            </a: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стене есть большая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икона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икона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Иисуса Христа.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Герои романа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«Идиот» говорят про Иисуса Христа.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6444" y="2878025"/>
            <a:ext cx="850703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Герой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‒ главный в истории. </a:t>
            </a:r>
          </a:p>
          <a:p>
            <a:pPr algn="l">
              <a:lnSpc>
                <a:spcPts val="2999"/>
              </a:lnSpc>
            </a:pP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Икона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– изображение Бога или святых. </a:t>
            </a:r>
          </a:p>
        </p:txBody>
      </p:sp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 rot="-1003635">
            <a:off x="3624957" y="6087018"/>
            <a:ext cx="741384" cy="378780"/>
          </a:xfrm>
          <a:custGeom>
            <a:rect l="l" t="t" r="r" b="b"/>
            <a:pathLst>
              <a:path w="741384" h="378780">
                <a:moveTo>
                  <a:pt x="0" y="0"/>
                </a:moveTo>
                <a:lnTo>
                  <a:pt x="741384" y="0"/>
                </a:lnTo>
                <a:lnTo>
                  <a:pt x="741384" y="378780"/>
                </a:lnTo>
                <a:lnTo>
                  <a:pt x="0" y="378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1496444" y="736950"/>
            <a:ext cx="9334358" cy="14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вернуться в коридор.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иду в 4 дверь.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Зал выглядит так.</a:t>
            </a:r>
          </a:p>
        </p:txBody>
      </p:sp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9334358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рабочий стол.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мемориальный стол писателя Фёдора Достоевского.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 столом Фёдор Достоевский работал.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 столом Фёдор Достоевский писал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столе есть подсвечники.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подсвечниках стояли свечи.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Свечи горели.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От свечей был свет. </a:t>
            </a:r>
          </a:p>
        </p:txBody>
      </p:sp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224" t="-15852" r="-4764" b="0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9334358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столе есть очки писателя Фёдора Достоевского.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рукопись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писателя Фёдора Достоевского.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перо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писателя Фёдора Достоевского.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6444" y="1903193"/>
            <a:ext cx="8427954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Рукопись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это текст на бумаге.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Текст писатель написал сам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пером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 чернилами.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Перо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это часть крыла птицы. Люди писали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пером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Перо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опускали в чернила. Чернила были в чернильнице.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Потом люди стали делать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перо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из металла и дерева. </a:t>
            </a:r>
          </a:p>
        </p:txBody>
      </p:sp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7921" t="-91616" r="-19208" b="-25256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3" t="-42232" r="-69755" b="-33518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9334358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диван.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обеденный стол и кресла.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мемориальная мебель Фёдора Достоевского.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35"/>
            <a:ext cx="4167777" cy="2776746"/>
          </a:xfrm>
          <a:custGeom>
            <a:rect l="l" t="t" r="r" b="b"/>
            <a:pathLst>
              <a:path w="4167777" h="2776746">
                <a:moveTo>
                  <a:pt x="0" y="0"/>
                </a:moveTo>
                <a:lnTo>
                  <a:pt x="4167777" y="0"/>
                </a:lnTo>
                <a:lnTo>
                  <a:pt x="4167777" y="2776746"/>
                </a:lnTo>
                <a:lnTo>
                  <a:pt x="0" y="277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677951"/>
            <a:ext cx="8639654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залы на 1, 2 и 3 этажах.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залы на 1 этаже.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могу пойти сразу на 2 этаж.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могу пойти сразу на 3 этаж.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Работник музея может попросить меня пойти на другой этаж.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постараюсь спокойно уйти на другой этаж. </a:t>
            </a:r>
          </a:p>
        </p:txBody>
      </p:sp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416" r="0" b="-6417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736950"/>
            <a:ext cx="9334358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вернуться в коридор.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зайти в зал с белыми стенами.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витрине есть венок.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Венок сплетён из веток рас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тения лавр.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Такой венок называется лаврóвый.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Венок Фёдору Достоевскому подарили у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ченики. </a:t>
            </a:r>
          </a:p>
        </p:txBody>
      </p:sp>
    </p:spTree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496444" y="736950"/>
            <a:ext cx="933435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писателя Фёдора Достоевского.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поэта Александра Пушкина. </a:t>
            </a:r>
          </a:p>
        </p:txBody>
      </p:sp>
      <p:sp>
        <p:nvSpPr>
          <p:cNvPr id="3" name="Freeform 3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7" r="0" b="-4248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496444" y="736950"/>
            <a:ext cx="9334358" cy="14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Зал выглядит так.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много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портретов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писателя Фёдора Достоевского.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бюст писателя Фёдора Достоевского. </a:t>
            </a:r>
          </a:p>
        </p:txBody>
      </p:sp>
      <p:sp>
        <p:nvSpPr>
          <p:cNvPr id="3" name="Freeform 3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169" t="-29154" r="-12113" b="-15130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496444" y="736950"/>
            <a:ext cx="9334358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зал для выставок.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Вход в зал выглядит так.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может быть выставка.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выставку может быть нужен отдельный билет.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Смотритель зала может попросить меня купить в кассе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билет на выставку.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посмотреть выставку.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посидеть на стульях. </a:t>
            </a:r>
          </a:p>
        </p:txBody>
      </p:sp>
      <p:sp>
        <p:nvSpPr>
          <p:cNvPr id="3" name="Freeform 3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496444" y="736950"/>
            <a:ext cx="8678518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к лестнице.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подняться в залы на 3 этаж.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вернуться в гардероб и уйти.  </a:t>
            </a:r>
          </a:p>
        </p:txBody>
      </p:sp>
      <p:sp>
        <p:nvSpPr>
          <p:cNvPr id="3" name="Freeform 3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508046" y="3593936"/>
            <a:ext cx="8650111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3 этаж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08046" y="4414002"/>
            <a:ext cx="8678518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иду на 3 этаж.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756000" cy="7560000"/>
            <a:chExt cx="27093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" cy="2709333"/>
            </a:xfrm>
            <a:custGeom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A6B34"/>
            </a:solidFill>
          </p:spPr>
          <p:txBody>
            <a:bodyPr/>
            <a:lstStyle/>
            <a:p/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8"/>
                </a:lnSpc>
              </a:pPr>
            </a:p>
          </p:txBody>
        </p:sp>
      </p:grpSp>
    </p:spTree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496444" y="736950"/>
            <a:ext cx="867851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поднимаюсь по лестнице на 3 этаж.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постараюсь подниматься аккуратно. </a:t>
            </a:r>
          </a:p>
        </p:txBody>
      </p:sp>
      <p:sp>
        <p:nvSpPr>
          <p:cNvPr id="3" name="Freeform 3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312" t="-37321" r="-24008" b="0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496444" y="736950"/>
            <a:ext cx="8753046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 лестницы есть залы.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залах могут показывать фильмы.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залах может быть темно.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залах могут быть громкие звуки.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залах могут быть выставки.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выставку может быть нужен отдельный билет.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Смотритель зала может попросить меня купить в кассе билет на выставку. </a:t>
            </a:r>
          </a:p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25" r="0" b="-10125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 rot="-10800000">
            <a:off x="2174103" y="5777266"/>
            <a:ext cx="871860" cy="445441"/>
          </a:xfrm>
          <a:custGeom>
            <a:rect l="l" t="t" r="r" b="b"/>
            <a:pathLst>
              <a:path w="871860" h="445441">
                <a:moveTo>
                  <a:pt x="0" y="0"/>
                </a:moveTo>
                <a:lnTo>
                  <a:pt x="871861" y="0"/>
                </a:lnTo>
                <a:lnTo>
                  <a:pt x="871861" y="445442"/>
                </a:lnTo>
                <a:lnTo>
                  <a:pt x="0" y="445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 rot="147819">
            <a:off x="4740030" y="5107591"/>
            <a:ext cx="676657" cy="345710"/>
          </a:xfrm>
          <a:custGeom>
            <a:rect l="l" t="t" r="r" b="b"/>
            <a:pathLst>
              <a:path w="676657" h="345710">
                <a:moveTo>
                  <a:pt x="0" y="0"/>
                </a:moveTo>
                <a:lnTo>
                  <a:pt x="676657" y="0"/>
                </a:lnTo>
                <a:lnTo>
                  <a:pt x="676657" y="345710"/>
                </a:lnTo>
                <a:lnTo>
                  <a:pt x="0" y="345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2118436" y="1020080"/>
            <a:ext cx="72962" cy="27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8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6444" y="736950"/>
            <a:ext cx="8678518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коридор.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Коридор выглядит так. </a:t>
            </a: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2118436" y="1020080"/>
            <a:ext cx="72962" cy="27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8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96444" y="736950"/>
            <a:ext cx="8728780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коридоре есть бюст Фёдора Достоевского из дерева.</a:t>
            </a: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коридоре есть книги на иностранных языках.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Переводчики переводят книги на иностранные языки.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Книги Фёдора Достоевского переведены на разные языки.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Книги Фёдора Достоевского читают во всём мире. </a:t>
            </a:r>
          </a:p>
        </p:txBody>
      </p:sp>
      <p:sp>
        <p:nvSpPr>
          <p:cNvPr id="4" name="Freeform 4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641" t="-20166" r="-17273" b="-20581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508046" y="3593936"/>
            <a:ext cx="8650111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1 этаж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08046" y="4414002"/>
            <a:ext cx="8678518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иду на 1 этаж.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756000" cy="7560000"/>
            <a:chExt cx="27093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" cy="2709333"/>
            </a:xfrm>
            <a:custGeom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A6B34"/>
            </a:solidFill>
          </p:spPr>
          <p:txBody>
            <a:bodyPr/>
            <a:lstStyle/>
            <a:p/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8"/>
                </a:lnSpc>
              </a:pPr>
            </a:p>
          </p:txBody>
        </p:sp>
      </p:grpSp>
    </p:spTree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65" t="-7867" b="0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549" t="-8731" r="-5084" b="-13904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944" r="0" b="-4944"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2118436" y="1020080"/>
            <a:ext cx="72962" cy="27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8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96444" y="736950"/>
            <a:ext cx="8895195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Вход в зал выглядит так.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зал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иллюстраций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роману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«Преступление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 наказание».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Иллюстрации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нарисовал художник Михаил Шемякин.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иллюстрации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стенах.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иллюстрации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чёрных окошках. </a:t>
            </a:r>
          </a:p>
        </p:txBody>
      </p:sp>
    </p:spTree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496444" y="736950"/>
            <a:ext cx="8678518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белое фортепиано.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я могу сидеть на чёрных стульях.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сидеть на диванах и креслах.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шкаф без дверок.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взять книгу из шкафа.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посмотреть книгу.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обязательно поставлю книгу на место в шкаф.    </a:t>
            </a:r>
          </a:p>
        </p:txBody>
      </p:sp>
      <p:sp>
        <p:nvSpPr>
          <p:cNvPr id="3" name="Freeform 3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2118436" y="1020080"/>
            <a:ext cx="72962" cy="27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8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96444" y="736950"/>
            <a:ext cx="8678518" cy="14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аккуратно спускаюсь по лестнице на 1 этаж.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спускаюсь по широкой части лестницы.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забираю свои вещи из гардероба.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выхожу из музея. </a:t>
            </a:r>
          </a:p>
        </p:txBody>
      </p:sp>
      <p:sp>
        <p:nvSpPr>
          <p:cNvPr id="4" name="Freeform 4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890" t="-28545" r="-4653" b="0"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 rot="-774181">
            <a:off x="2908108" y="5616086"/>
            <a:ext cx="639163" cy="326554"/>
          </a:xfrm>
          <a:custGeom>
            <a:rect l="l" t="t" r="r" b="b"/>
            <a:pathLst>
              <a:path w="639163" h="326554">
                <a:moveTo>
                  <a:pt x="0" y="0"/>
                </a:moveTo>
                <a:lnTo>
                  <a:pt x="639163" y="0"/>
                </a:lnTo>
                <a:lnTo>
                  <a:pt x="639163" y="326554"/>
                </a:lnTo>
                <a:lnTo>
                  <a:pt x="0" y="3265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5898624" y="3780000"/>
            <a:ext cx="4167777" cy="2776746"/>
          </a:xfrm>
          <a:custGeom>
            <a:rect l="l" t="t" r="r" b="b"/>
            <a:pathLst>
              <a:path w="4167777" h="2776746">
                <a:moveTo>
                  <a:pt x="0" y="0"/>
                </a:moveTo>
                <a:lnTo>
                  <a:pt x="4167777" y="0"/>
                </a:lnTo>
                <a:lnTo>
                  <a:pt x="4167777" y="2776746"/>
                </a:lnTo>
                <a:lnTo>
                  <a:pt x="0" y="2776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 rot="-9559937">
            <a:off x="7856866" y="5831057"/>
            <a:ext cx="933803" cy="477089"/>
          </a:xfrm>
          <a:custGeom>
            <a:rect l="l" t="t" r="r" b="b"/>
            <a:pathLst>
              <a:path w="933803" h="477089">
                <a:moveTo>
                  <a:pt x="0" y="0"/>
                </a:moveTo>
                <a:lnTo>
                  <a:pt x="933803" y="0"/>
                </a:lnTo>
                <a:lnTo>
                  <a:pt x="933803" y="477089"/>
                </a:lnTo>
                <a:lnTo>
                  <a:pt x="0" y="4770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508046" y="677951"/>
            <a:ext cx="8767080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можно узнать много нового.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можно увидеть интересные вещи.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вернуться в Московский дом Достоевского.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2136179"/>
            <a:ext cx="10692000" cy="4428297"/>
          </a:xfrm>
          <a:custGeom>
            <a:rect l="l" t="t" r="r" b="b"/>
            <a:pathLst>
              <a:path w="10692000" h="4428297">
                <a:moveTo>
                  <a:pt x="0" y="0"/>
                </a:moveTo>
                <a:lnTo>
                  <a:pt x="10692000" y="0"/>
                </a:lnTo>
                <a:lnTo>
                  <a:pt x="10692000" y="4428296"/>
                </a:lnTo>
                <a:lnTo>
                  <a:pt x="0" y="4428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266" b="-53818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7208491" y="6745502"/>
            <a:ext cx="308201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100">
                <a:solidFill>
                  <a:srgbClr val="231F20"/>
                </a:solidFill>
                <a:latin typeface="Arial MT Pro"/>
                <a:ea typeface="Arial MT Pro"/>
                <a:cs typeface="Arial MT Pro"/>
                <a:sym typeface="Arial MT Pro"/>
              </a:rPr>
              <a:t>Социальная история подготовлена </a:t>
            </a:r>
          </a:p>
          <a:p>
            <a:pPr algn="l">
              <a:lnSpc>
                <a:spcPts val="1320"/>
              </a:lnSpc>
            </a:pPr>
            <a:r>
              <a:rPr lang="en-US" sz="1100">
                <a:solidFill>
                  <a:srgbClr val="231F20"/>
                </a:solidFill>
                <a:latin typeface="Arial MT Pro"/>
                <a:ea typeface="Arial MT Pro"/>
                <a:cs typeface="Arial MT Pro"/>
                <a:sym typeface="Arial MT Pro"/>
              </a:rPr>
              <a:t>и проверена экспертами в рамках проекта </a:t>
            </a:r>
          </a:p>
          <a:p>
            <a:pPr algn="l">
              <a:lnSpc>
                <a:spcPts val="1320"/>
              </a:lnSpc>
            </a:pPr>
            <a:r>
              <a:rPr lang="en-US" sz="1100">
                <a:solidFill>
                  <a:srgbClr val="231F20"/>
                </a:solidFill>
                <a:latin typeface="Arial MT Pro"/>
                <a:ea typeface="Arial MT Pro"/>
                <a:cs typeface="Arial MT Pro"/>
                <a:sym typeface="Arial MT Pro"/>
              </a:rPr>
              <a:t>«Лаборатория инклюзивных практик»</a:t>
            </a:r>
          </a:p>
        </p:txBody>
      </p:sp>
      <p:sp>
        <p:nvSpPr>
          <p:cNvPr id="5" name="Freeform 5"/>
          <p:cNvSpPr/>
          <p:nvPr/>
        </p:nvSpPr>
        <p:spPr>
          <a:xfrm>
            <a:off x="1508046" y="6774077"/>
            <a:ext cx="1450860" cy="485775"/>
          </a:xfrm>
          <a:custGeom>
            <a:rect l="l" t="t" r="r" b="b"/>
            <a:pathLst>
              <a:path w="1450860" h="485775">
                <a:moveTo>
                  <a:pt x="0" y="0"/>
                </a:moveTo>
                <a:lnTo>
                  <a:pt x="1450860" y="0"/>
                </a:lnTo>
                <a:lnTo>
                  <a:pt x="1450860" y="485775"/>
                </a:lnTo>
                <a:lnTo>
                  <a:pt x="0" y="485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4431318" y="6774077"/>
            <a:ext cx="1304760" cy="485775"/>
          </a:xfrm>
          <a:custGeom>
            <a:rect l="l" t="t" r="r" b="b"/>
            <a:pathLst>
              <a:path w="1304760" h="485775">
                <a:moveTo>
                  <a:pt x="0" y="0"/>
                </a:moveTo>
                <a:lnTo>
                  <a:pt x="1304760" y="0"/>
                </a:lnTo>
                <a:lnTo>
                  <a:pt x="1304760" y="485775"/>
                </a:lnTo>
                <a:lnTo>
                  <a:pt x="0" y="485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4086" t="-162164" r="-106887" b="-162342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 rot="-3350846">
            <a:off x="6476928" y="5685066"/>
            <a:ext cx="871860" cy="445441"/>
          </a:xfrm>
          <a:custGeom>
            <a:rect l="l" t="t" r="r" b="b"/>
            <a:pathLst>
              <a:path w="871860" h="445441">
                <a:moveTo>
                  <a:pt x="0" y="0"/>
                </a:moveTo>
                <a:lnTo>
                  <a:pt x="871860" y="0"/>
                </a:lnTo>
                <a:lnTo>
                  <a:pt x="871860" y="445442"/>
                </a:lnTo>
                <a:lnTo>
                  <a:pt x="0" y="44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1496444" y="677951"/>
            <a:ext cx="8678518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У кассы есть дверь.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Дверь выглядит так.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иду ч</a:t>
            </a:r>
            <a:r>
              <a:rPr lang="en-US" sz="2199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р</a:t>
            </a:r>
            <a:r>
              <a:rPr lang="en-US" sz="2199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з</a:t>
            </a:r>
            <a:r>
              <a:rPr lang="en-US" sz="2199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д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</a:t>
            </a:r>
            <a:r>
              <a:rPr lang="en-US" sz="2199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рь.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иду </a:t>
            </a:r>
            <a:r>
              <a:rPr lang="en-US" sz="2199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коридор.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коридоре есть двери.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могу пойти во 2 дверь. 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 rot="85276">
            <a:off x="5864682" y="3728597"/>
            <a:ext cx="4247157" cy="2887281"/>
          </a:xfrm>
          <a:custGeom>
            <a:rect l="l" t="t" r="r" b="b"/>
            <a:pathLst>
              <a:path w="4247157" h="2887281">
                <a:moveTo>
                  <a:pt x="0" y="103662"/>
                </a:moveTo>
                <a:lnTo>
                  <a:pt x="4178092" y="0"/>
                </a:lnTo>
                <a:lnTo>
                  <a:pt x="4247157" y="2783619"/>
                </a:lnTo>
                <a:lnTo>
                  <a:pt x="69064" y="2887281"/>
                </a:lnTo>
                <a:lnTo>
                  <a:pt x="0" y="103662"/>
                </a:lnTo>
                <a:close/>
              </a:path>
            </a:pathLst>
          </a:custGeom>
          <a:blipFill>
            <a:blip r:embed="rId2"/>
            <a:stretch>
              <a:fillRect l="-3107" t="-3071" r="-2187" b="0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677951"/>
            <a:ext cx="8678518" cy="14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вхожу в зал.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Зал выглядит так.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зале много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экспонатов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смотреть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6444" y="2407093"/>
            <a:ext cx="898235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 –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ценный предмет в музее. В музее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хранят.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музее бережно относятся к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экспонатам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музее показывают людям.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39362" y="6784950"/>
            <a:ext cx="2338587" cy="56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Смотри определения </a:t>
            </a:r>
          </a:p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«Правилах посещения музея»</a:t>
            </a:r>
          </a:p>
          <a:p>
            <a:pPr algn="l">
              <a:lnSpc>
                <a:spcPts val="1540"/>
              </a:lnSpc>
            </a:pPr>
            <a:endParaRPr lang="en-US" sz="11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571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8" y="0"/>
                </a:lnTo>
                <a:lnTo>
                  <a:pt x="4179378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763" r="-9155" b="-18920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79378" cy="2784475"/>
          </a:xfrm>
          <a:custGeom>
            <a:rect l="l" t="t" r="r" b="b"/>
            <a:pathLst>
              <a:path w="4179378" h="2784475">
                <a:moveTo>
                  <a:pt x="0" y="0"/>
                </a:moveTo>
                <a:lnTo>
                  <a:pt x="4179379" y="0"/>
                </a:lnTo>
                <a:lnTo>
                  <a:pt x="4179379" y="2784475"/>
                </a:lnTo>
                <a:lnTo>
                  <a:pt x="0" y="278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60" t="-9994" r="-13086" b="-17202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677951"/>
            <a:ext cx="8678518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столе есть планшет.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Планшет выглядит так.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читать на планшете про писателя Достоевского.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стене есть наушники.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Наушники выглядят так.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надеть наушники.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слушать книги в наушниках. 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384</Paragraphs>
  <Slides>63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baseType="lpstr" size="69">
      <vt:lpstr>Arial</vt:lpstr>
      <vt:lpstr>Calibri</vt:lpstr>
      <vt:lpstr>Verdana</vt:lpstr>
      <vt:lpstr>Verdana Bold</vt:lpstr>
      <vt:lpstr>Arial MT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Я в музее_Дом Достоевского_26.11</dc:title>
  <cp:revision>1</cp:revision>
  <dcterms:created xsi:type="dcterms:W3CDTF">2006-08-16T00:00:00Z</dcterms:created>
  <dcterms:modified xsi:type="dcterms:W3CDTF">2026-03-23T14:41:49Z</dcterms:modified>
</cp:coreProperties>
</file>