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556500" cy="10693400"/>
  <p:notesSz cx="6858000" cy="9144000"/>
  <p:embeddedFontLst>
    <p:embeddedFont>
      <p:font typeface="Verdana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erdana Bold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-253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u/6926a918eb6146cf0990093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285" y="4420324"/>
            <a:ext cx="3754260" cy="4583249"/>
          </a:xfrm>
          <a:custGeom>
            <a:avLst/>
            <a:gdLst/>
            <a:ahLst/>
            <a:cxnLst/>
            <a:rect l="l" t="t" r="r" b="b"/>
            <a:pathLst>
              <a:path w="3754260" h="4583249">
                <a:moveTo>
                  <a:pt x="0" y="0"/>
                </a:moveTo>
                <a:lnTo>
                  <a:pt x="3754260" y="0"/>
                </a:lnTo>
                <a:lnTo>
                  <a:pt x="3754260" y="4583249"/>
                </a:lnTo>
                <a:lnTo>
                  <a:pt x="0" y="4583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415" t="-15715" r="-103609" b="-5933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56285" y="2644607"/>
            <a:ext cx="4030637" cy="1015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Московский дом Достоевского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1369" y="4416628"/>
            <a:ext cx="2207325" cy="80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 spc="92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Дневник посетителя</a:t>
            </a:r>
          </a:p>
        </p:txBody>
      </p:sp>
      <p:sp>
        <p:nvSpPr>
          <p:cNvPr id="5" name="Freeform 5"/>
          <p:cNvSpPr/>
          <p:nvPr/>
        </p:nvSpPr>
        <p:spPr>
          <a:xfrm>
            <a:off x="4170501" y="539487"/>
            <a:ext cx="1293257" cy="433006"/>
          </a:xfrm>
          <a:custGeom>
            <a:avLst/>
            <a:gdLst/>
            <a:ahLst/>
            <a:cxnLst/>
            <a:rect l="l" t="t" r="r" b="b"/>
            <a:pathLst>
              <a:path w="1293257" h="433006">
                <a:moveTo>
                  <a:pt x="0" y="0"/>
                </a:moveTo>
                <a:lnTo>
                  <a:pt x="1293257" y="0"/>
                </a:lnTo>
                <a:lnTo>
                  <a:pt x="1293257" y="433007"/>
                </a:lnTo>
                <a:lnTo>
                  <a:pt x="0" y="4330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55962" y="483696"/>
            <a:ext cx="1462733" cy="544590"/>
          </a:xfrm>
          <a:custGeom>
            <a:avLst/>
            <a:gdLst/>
            <a:ahLst/>
            <a:cxnLst/>
            <a:rect l="l" t="t" r="r" b="b"/>
            <a:pathLst>
              <a:path w="1462733" h="544590">
                <a:moveTo>
                  <a:pt x="0" y="0"/>
                </a:moveTo>
                <a:lnTo>
                  <a:pt x="1462732" y="0"/>
                </a:lnTo>
                <a:lnTo>
                  <a:pt x="1462732" y="544589"/>
                </a:lnTo>
                <a:lnTo>
                  <a:pt x="0" y="54458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74086" t="-162164" r="-106887" b="-162342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285" y="736950"/>
            <a:ext cx="6719642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фотография Московского дома Достоевского.</a:t>
            </a:r>
          </a:p>
          <a:p>
            <a:pPr algn="l">
              <a:lnSpc>
                <a:spcPts val="13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вырезать фотографию.</a:t>
            </a:r>
          </a:p>
          <a:p>
            <a:pPr algn="l">
              <a:lnSpc>
                <a:spcPts val="13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Я могу наклеить фотографию на Лист посещений. </a:t>
            </a:r>
          </a:p>
        </p:txBody>
      </p:sp>
      <p:sp>
        <p:nvSpPr>
          <p:cNvPr id="3" name="Freeform 3"/>
          <p:cNvSpPr/>
          <p:nvPr/>
        </p:nvSpPr>
        <p:spPr>
          <a:xfrm>
            <a:off x="756000" y="2922407"/>
            <a:ext cx="3605163" cy="2423593"/>
          </a:xfrm>
          <a:custGeom>
            <a:avLst/>
            <a:gdLst/>
            <a:ahLst/>
            <a:cxnLst/>
            <a:rect l="l" t="t" r="r" b="b"/>
            <a:pathLst>
              <a:path w="3605163" h="2423593">
                <a:moveTo>
                  <a:pt x="0" y="0"/>
                </a:moveTo>
                <a:lnTo>
                  <a:pt x="3605163" y="0"/>
                </a:lnTo>
                <a:lnTo>
                  <a:pt x="3605163" y="2423593"/>
                </a:lnTo>
                <a:lnTo>
                  <a:pt x="0" y="242359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4761" r="-36388" b="-47354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4880785" y="526487"/>
            <a:ext cx="991905" cy="332108"/>
          </a:xfrm>
          <a:custGeom>
            <a:avLst/>
            <a:gdLst/>
            <a:ahLst/>
            <a:cxnLst/>
            <a:rect l="l" t="t" r="r" b="b"/>
            <a:pathLst>
              <a:path w="991905" h="332108">
                <a:moveTo>
                  <a:pt x="0" y="0"/>
                </a:moveTo>
                <a:lnTo>
                  <a:pt x="991904" y="0"/>
                </a:lnTo>
                <a:lnTo>
                  <a:pt x="991904" y="332108"/>
                </a:lnTo>
                <a:lnTo>
                  <a:pt x="0" y="332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096805" y="483696"/>
            <a:ext cx="1121890" cy="417691"/>
          </a:xfrm>
          <a:custGeom>
            <a:avLst/>
            <a:gdLst/>
            <a:ahLst/>
            <a:cxnLst/>
            <a:rect l="l" t="t" r="r" b="b"/>
            <a:pathLst>
              <a:path w="1121890" h="417691">
                <a:moveTo>
                  <a:pt x="0" y="0"/>
                </a:moveTo>
                <a:lnTo>
                  <a:pt x="1121889" y="0"/>
                </a:lnTo>
                <a:lnTo>
                  <a:pt x="1121889" y="417690"/>
                </a:lnTo>
                <a:lnTo>
                  <a:pt x="0" y="41769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4086" t="-162164" r="-106887" b="-16234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000" y="1393075"/>
            <a:ext cx="403063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Лист</a:t>
            </a:r>
          </a:p>
          <a:p>
            <a:pPr algn="l">
              <a:lnSpc>
                <a:spcPts val="4200"/>
              </a:lnSpc>
            </a:pPr>
            <a:r>
              <a:rPr lang="en-US" sz="3500" spc="11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посещений</a:t>
            </a:r>
          </a:p>
        </p:txBody>
      </p:sp>
      <p:graphicFrame>
        <p:nvGraphicFramePr>
          <p:cNvPr id="17" name="Table 4"/>
          <p:cNvGraphicFramePr>
            <a:graphicFrameLocks noGrp="1"/>
          </p:cNvGraphicFramePr>
          <p:nvPr/>
        </p:nvGraphicFramePr>
        <p:xfrm>
          <a:off x="3820466" y="5647511"/>
          <a:ext cx="3529683" cy="2419391"/>
        </p:xfrm>
        <a:graphic>
          <a:graphicData uri="http://schemas.openxmlformats.org/drawingml/2006/table">
            <a:tbl>
              <a:tblPr/>
              <a:tblGrid>
                <a:gridCol w="3529683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5"/>
          <p:cNvGraphicFramePr>
            <a:graphicFrameLocks noGrp="1"/>
          </p:cNvGraphicFramePr>
          <p:nvPr/>
        </p:nvGraphicFramePr>
        <p:xfrm>
          <a:off x="114518" y="8144207"/>
          <a:ext cx="3592293" cy="2419391"/>
        </p:xfrm>
        <a:graphic>
          <a:graphicData uri="http://schemas.openxmlformats.org/drawingml/2006/table">
            <a:tbl>
              <a:tblPr/>
              <a:tblGrid>
                <a:gridCol w="3592293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6"/>
          <p:cNvGraphicFramePr>
            <a:graphicFrameLocks noGrp="1"/>
          </p:cNvGraphicFramePr>
          <p:nvPr/>
        </p:nvGraphicFramePr>
        <p:xfrm>
          <a:off x="120862" y="5647511"/>
          <a:ext cx="3585950" cy="2419391"/>
        </p:xfrm>
        <a:graphic>
          <a:graphicData uri="http://schemas.openxmlformats.org/drawingml/2006/table">
            <a:tbl>
              <a:tblPr/>
              <a:tblGrid>
                <a:gridCol w="3585950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7"/>
          <p:cNvGraphicFramePr>
            <a:graphicFrameLocks noGrp="1"/>
          </p:cNvGraphicFramePr>
          <p:nvPr/>
        </p:nvGraphicFramePr>
        <p:xfrm>
          <a:off x="3814124" y="8144207"/>
          <a:ext cx="3536026" cy="2419391"/>
        </p:xfrm>
        <a:graphic>
          <a:graphicData uri="http://schemas.openxmlformats.org/drawingml/2006/table">
            <a:tbl>
              <a:tblPr/>
              <a:tblGrid>
                <a:gridCol w="3536026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8"/>
          <p:cNvSpPr txBox="1"/>
          <p:nvPr/>
        </p:nvSpPr>
        <p:spPr>
          <a:xfrm>
            <a:off x="3966129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А.П. Чехова</a:t>
            </a:r>
          </a:p>
        </p:txBody>
      </p:sp>
      <p:sp>
        <p:nvSpPr>
          <p:cNvPr id="22" name="TextBox 9"/>
          <p:cNvSpPr txBox="1"/>
          <p:nvPr/>
        </p:nvSpPr>
        <p:spPr>
          <a:xfrm>
            <a:off x="323047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Серебряного века</a:t>
            </a:r>
          </a:p>
        </p:txBody>
      </p:sp>
      <p:sp>
        <p:nvSpPr>
          <p:cNvPr id="23" name="TextBox 10"/>
          <p:cNvSpPr txBox="1"/>
          <p:nvPr/>
        </p:nvSpPr>
        <p:spPr>
          <a:xfrm>
            <a:off x="3954404" y="7381082"/>
            <a:ext cx="322698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Б.Л. Пастернака</a:t>
            </a:r>
          </a:p>
        </p:txBody>
      </p:sp>
      <p:sp>
        <p:nvSpPr>
          <p:cNvPr id="24" name="TextBox 11"/>
          <p:cNvSpPr txBox="1"/>
          <p:nvPr/>
        </p:nvSpPr>
        <p:spPr>
          <a:xfrm>
            <a:off x="3966129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Библиотека имени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316705" y="4903456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Московский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 Достоевского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316705" y="9894598"/>
            <a:ext cx="3243042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Дом-музей </a:t>
            </a:r>
          </a:p>
          <a:p>
            <a:pPr algn="l">
              <a:lnSpc>
                <a:spcPts val="2400"/>
              </a:lnSpc>
            </a:pPr>
            <a:r>
              <a:rPr lang="en-US" sz="2000" spc="66">
                <a:solidFill>
                  <a:srgbClr val="999999"/>
                </a:solidFill>
                <a:latin typeface="Verdana"/>
                <a:ea typeface="Verdana"/>
                <a:cs typeface="Verdana"/>
                <a:sym typeface="Verdana"/>
              </a:rPr>
              <a:t>К.И. Чуковского</a:t>
            </a:r>
          </a:p>
        </p:txBody>
      </p:sp>
      <p:graphicFrame>
        <p:nvGraphicFramePr>
          <p:cNvPr id="27" name="Table 2"/>
          <p:cNvGraphicFramePr>
            <a:graphicFrameLocks noGrp="1"/>
          </p:cNvGraphicFramePr>
          <p:nvPr/>
        </p:nvGraphicFramePr>
        <p:xfrm>
          <a:off x="3826808" y="3150815"/>
          <a:ext cx="3523341" cy="2419391"/>
        </p:xfrm>
        <a:graphic>
          <a:graphicData uri="http://schemas.openxmlformats.org/drawingml/2006/table">
            <a:tbl>
              <a:tblPr/>
              <a:tblGrid>
                <a:gridCol w="3523341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3"/>
          <p:cNvGraphicFramePr>
            <a:graphicFrameLocks noGrp="1"/>
          </p:cNvGraphicFramePr>
          <p:nvPr/>
        </p:nvGraphicFramePr>
        <p:xfrm>
          <a:off x="127204" y="3150815"/>
          <a:ext cx="3579607" cy="2419391"/>
        </p:xfrm>
        <a:graphic>
          <a:graphicData uri="http://schemas.openxmlformats.org/drawingml/2006/table">
            <a:tbl>
              <a:tblPr/>
              <a:tblGrid>
                <a:gridCol w="3579607"/>
              </a:tblGrid>
              <a:tr h="2419391">
                <a:tc>
                  <a:txBody>
                    <a:bodyPr/>
                    <a:lstStyle/>
                    <a:p>
                      <a:pPr algn="r">
                        <a:lnSpc>
                          <a:spcPts val="2240"/>
                        </a:lnSpc>
                        <a:defRPr/>
                      </a:pP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3075583"/>
            <a:ext cx="5559767" cy="379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Посетите музей.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Заполните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 посетителя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Вырежьте из Дневника посетителя фотографию музея.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Наклейте фотографию музея на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 посещений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302261" lvl="1" indent="-151130" algn="l">
              <a:lnSpc>
                <a:spcPts val="2240"/>
              </a:lnSpc>
              <a:buAutoNum type="arabicPeriod"/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Принесите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 посетителя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400" b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Лист посещений</a:t>
            </a: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в Книжный магазин музея по адресу: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   Москва, Трубниковский переулок, дом 17, строение 1. </a:t>
            </a:r>
          </a:p>
          <a:p>
            <a:pPr algn="l">
              <a:lnSpc>
                <a:spcPts val="2240"/>
              </a:lnSpc>
            </a:pPr>
            <a:r>
              <a:rPr lang="en-US" sz="14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 6. Получите в подарок открытку. </a:t>
            </a: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algn="l">
              <a:lnSpc>
                <a:spcPts val="2240"/>
              </a:lnSpc>
            </a:pPr>
            <a:endParaRPr/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посетить много музеев.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полностью заполнить Лист посещений. 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принести все Дневники посетителя.</a:t>
            </a:r>
          </a:p>
          <a:p>
            <a:pPr marL="302261" lvl="1" indent="-151130" algn="l">
              <a:lnSpc>
                <a:spcPts val="2240"/>
              </a:lnSpc>
              <a:buFont typeface="Arial"/>
              <a:buChar char="•"/>
            </a:pPr>
            <a:r>
              <a:rPr lang="en-US" sz="1400" u="none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Тогда вы получите в подарок кружку и футболку.</a:t>
            </a:r>
          </a:p>
          <a:p>
            <a:pPr algn="l">
              <a:lnSpc>
                <a:spcPts val="156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Лист посещений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000" y="1900162"/>
            <a:ext cx="7427723" cy="75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Государственный музей истории российской литературы имени В.И. Даля –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большой музей. В его составе – 12 музеев. 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 можете посещать разные музеи.</a:t>
            </a:r>
          </a:p>
          <a:p>
            <a:pPr algn="l">
              <a:lnSpc>
                <a:spcPts val="1556"/>
              </a:lnSpc>
            </a:pPr>
            <a:r>
              <a:rPr lang="en-US" sz="1197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Вам помогут Социальные истории.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 noChangeAspect="1"/>
          </p:cNvGrpSpPr>
          <p:nvPr/>
        </p:nvGrpSpPr>
        <p:grpSpPr>
          <a:xfrm>
            <a:off x="2450087" y="1887852"/>
            <a:ext cx="11922" cy="1126490"/>
            <a:chOff x="0" y="0"/>
            <a:chExt cx="9525" cy="899998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9525" cy="900049"/>
            </a:xfrm>
            <a:custGeom>
              <a:avLst/>
              <a:gdLst/>
              <a:ahLst/>
              <a:cxnLst/>
              <a:rect l="l" t="t" r="r" b="b"/>
              <a:pathLst>
                <a:path w="9525" h="900049">
                  <a:moveTo>
                    <a:pt x="9525" y="0"/>
                  </a:moveTo>
                  <a:lnTo>
                    <a:pt x="9525" y="900049"/>
                  </a:lnTo>
                  <a:lnTo>
                    <a:pt x="0" y="900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</p:sp>
      </p:grpSp>
      <p:sp>
        <p:nvSpPr>
          <p:cNvPr id="9" name="TextBox 4"/>
          <p:cNvSpPr txBox="1"/>
          <p:nvPr/>
        </p:nvSpPr>
        <p:spPr>
          <a:xfrm>
            <a:off x="2671199" y="1859277"/>
            <a:ext cx="4568161" cy="115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Перед посещением музея вы можете прочесть социальную историю «Я в музее». </a:t>
            </a:r>
          </a:p>
          <a:p>
            <a:pPr algn="l">
              <a:lnSpc>
                <a:spcPts val="1400"/>
              </a:lnSpc>
            </a:pPr>
            <a:endParaRPr/>
          </a:p>
          <a:p>
            <a:pPr algn="l">
              <a:lnSpc>
                <a:spcPts val="1959"/>
              </a:lnSpc>
            </a:pPr>
            <a:r>
              <a:rPr lang="en-US" sz="1399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После посещения музея вы можете заполнить Дневник посетителя. 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56000" y="1114759"/>
            <a:ext cx="6930678" cy="31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Как заполнить Дневник посетителя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756000" y="3422310"/>
            <a:ext cx="5559767" cy="288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920"/>
              </a:lnSpc>
              <a:buAutoNum type="arabicPeriod"/>
            </a:pP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Вырежьте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фотографии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из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Дневника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взять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свои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фотографии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2.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Наклейте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фотографии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в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3.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Сделайте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свой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Дневник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посетителя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.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добавить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рисунки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надписи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259080" lvl="1" indent="-129540" algn="l">
              <a:lnSpc>
                <a:spcPts val="1920"/>
              </a:lnSpc>
              <a:buFont typeface="Arial"/>
              <a:buChar char="•"/>
            </a:pP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можете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написать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свой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текст</a:t>
            </a:r>
            <a:r>
              <a:rPr lang="en-US" sz="1200" dirty="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marL="259080" lvl="1" indent="-129540" algn="l">
              <a:lnSpc>
                <a:spcPts val="1920"/>
              </a:lnSpc>
            </a:pPr>
            <a:r>
              <a:rPr lang="ru-RU" sz="1200" b="1" dirty="0" smtClean="0">
                <a:solidFill>
                  <a:srgbClr val="231F20"/>
                </a:solidFill>
                <a:latin typeface="Verdana"/>
                <a:ea typeface="Verdana"/>
                <a:cs typeface="Verdana Bold"/>
                <a:sym typeface="Verdana"/>
              </a:rPr>
              <a:t>4.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Пожалуйста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,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расскажите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нам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о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вашем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опыте</a:t>
            </a:r>
            <a:r>
              <a:rPr lang="en-US" sz="1200" b="1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– </a:t>
            </a:r>
            <a:r>
              <a:rPr lang="en-US" sz="1200" b="1" dirty="0" err="1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заполните</a:t>
            </a:r>
            <a:r>
              <a:rPr lang="en-US" sz="1200" b="1" dirty="0" smtClean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короткую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 </a:t>
            </a:r>
            <a:r>
              <a:rPr lang="en-US" sz="1200" b="1" u="sng" dirty="0" err="1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анкету</a:t>
            </a:r>
            <a:r>
              <a:rPr lang="en-US" sz="1200" b="1" u="sng" dirty="0">
                <a:solidFill>
                  <a:srgbClr val="231F20"/>
                </a:solidFill>
                <a:latin typeface="Verdana Bold"/>
                <a:ea typeface="Verdana Bold"/>
                <a:cs typeface="Verdana Bold"/>
                <a:sym typeface="Verdana Bold"/>
                <a:hlinkClick r:id="rId2" tooltip="https://forms.yandex.ru/u/6926a918eb6146cf09900937"/>
              </a:rPr>
              <a:t>. </a:t>
            </a:r>
          </a:p>
          <a:p>
            <a:pPr algn="l">
              <a:lnSpc>
                <a:spcPts val="1920"/>
              </a:lnSpc>
            </a:pPr>
            <a:endParaRPr/>
          </a:p>
          <a:p>
            <a:pPr algn="l">
              <a:lnSpc>
                <a:spcPts val="156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23961" y="3988844"/>
            <a:ext cx="3634528" cy="2421504"/>
          </a:xfrm>
          <a:custGeom>
            <a:avLst/>
            <a:gdLst/>
            <a:ahLst/>
            <a:cxnLst/>
            <a:rect l="l" t="t" r="r" b="b"/>
            <a:pathLst>
              <a:path w="3634528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6734" t="-12539" r="-59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511" y="6619898"/>
            <a:ext cx="3634528" cy="2421504"/>
          </a:xfrm>
          <a:custGeom>
            <a:avLst/>
            <a:gdLst/>
            <a:ahLst/>
            <a:cxnLst/>
            <a:rect l="l" t="t" r="r" b="b"/>
            <a:pathLst>
              <a:path w="3634528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23961" y="1359933"/>
            <a:ext cx="3634528" cy="2421474"/>
          </a:xfrm>
          <a:custGeom>
            <a:avLst/>
            <a:gdLst/>
            <a:ahLst/>
            <a:cxnLst/>
            <a:rect l="l" t="t" r="r" b="b"/>
            <a:pathLst>
              <a:path w="3634528" h="2421474">
                <a:moveTo>
                  <a:pt x="0" y="0"/>
                </a:moveTo>
                <a:lnTo>
                  <a:pt x="3634528" y="0"/>
                </a:lnTo>
                <a:lnTo>
                  <a:pt x="3634528" y="2421473"/>
                </a:lnTo>
                <a:lnTo>
                  <a:pt x="0" y="242147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12897" t="-5887" r="-1470" b="-848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511" y="1359933"/>
            <a:ext cx="3631357" cy="2419361"/>
          </a:xfrm>
          <a:custGeom>
            <a:avLst/>
            <a:gdLst/>
            <a:ahLst/>
            <a:cxnLst/>
            <a:rect l="l" t="t" r="r" b="b"/>
            <a:pathLst>
              <a:path w="3631357" h="2419361">
                <a:moveTo>
                  <a:pt x="0" y="0"/>
                </a:moveTo>
                <a:lnTo>
                  <a:pt x="3631357" y="0"/>
                </a:lnTo>
                <a:lnTo>
                  <a:pt x="3631357" y="2419361"/>
                </a:lnTo>
                <a:lnTo>
                  <a:pt x="0" y="24193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9" r="-5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511" y="3988844"/>
            <a:ext cx="3634574" cy="2421504"/>
          </a:xfrm>
          <a:custGeom>
            <a:avLst/>
            <a:gdLst/>
            <a:ahLst/>
            <a:cxnLst/>
            <a:rect l="l" t="t" r="r" b="b"/>
            <a:pathLst>
              <a:path w="3634574" h="2421504">
                <a:moveTo>
                  <a:pt x="0" y="0"/>
                </a:moveTo>
                <a:lnTo>
                  <a:pt x="3634574" y="0"/>
                </a:lnTo>
                <a:lnTo>
                  <a:pt x="3634574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23961" y="6619929"/>
            <a:ext cx="3634528" cy="2421474"/>
          </a:xfrm>
          <a:custGeom>
            <a:avLst/>
            <a:gdLst/>
            <a:ahLst/>
            <a:cxnLst/>
            <a:rect l="l" t="t" r="r" b="b"/>
            <a:pathLst>
              <a:path w="3634528" h="2421474">
                <a:moveTo>
                  <a:pt x="0" y="0"/>
                </a:moveTo>
                <a:lnTo>
                  <a:pt x="3634528" y="0"/>
                </a:lnTo>
                <a:lnTo>
                  <a:pt x="3634528" y="2421473"/>
                </a:lnTo>
                <a:lnTo>
                  <a:pt x="0" y="242147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23507" t="-28711" r="-24679" b="-1930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23961" y="1359902"/>
            <a:ext cx="3634528" cy="2421504"/>
          </a:xfrm>
          <a:custGeom>
            <a:avLst/>
            <a:gdLst/>
            <a:ahLst/>
            <a:cxnLst/>
            <a:rect l="l" t="t" r="r" b="b"/>
            <a:pathLst>
              <a:path w="3634528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" r="-5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511" y="1362046"/>
            <a:ext cx="3631357" cy="2419361"/>
          </a:xfrm>
          <a:custGeom>
            <a:avLst/>
            <a:gdLst/>
            <a:ahLst/>
            <a:cxnLst/>
            <a:rect l="l" t="t" r="r" b="b"/>
            <a:pathLst>
              <a:path w="3631357" h="2419361">
                <a:moveTo>
                  <a:pt x="0" y="0"/>
                </a:moveTo>
                <a:lnTo>
                  <a:pt x="3631357" y="0"/>
                </a:lnTo>
                <a:lnTo>
                  <a:pt x="3631357" y="2419360"/>
                </a:lnTo>
                <a:lnTo>
                  <a:pt x="0" y="2419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" r="-5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511" y="6619898"/>
            <a:ext cx="3634528" cy="2421504"/>
          </a:xfrm>
          <a:custGeom>
            <a:avLst/>
            <a:gdLst/>
            <a:ahLst/>
            <a:cxnLst/>
            <a:rect l="l" t="t" r="r" b="b"/>
            <a:pathLst>
              <a:path w="3634528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23393" t="-18325" r="-8878" b="-1378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23961" y="6619929"/>
            <a:ext cx="3634528" cy="2421474"/>
          </a:xfrm>
          <a:custGeom>
            <a:avLst/>
            <a:gdLst/>
            <a:ahLst/>
            <a:cxnLst/>
            <a:rect l="l" t="t" r="r" b="b"/>
            <a:pathLst>
              <a:path w="3634528" h="2421474">
                <a:moveTo>
                  <a:pt x="0" y="0"/>
                </a:moveTo>
                <a:lnTo>
                  <a:pt x="3634528" y="0"/>
                </a:lnTo>
                <a:lnTo>
                  <a:pt x="3634528" y="2421473"/>
                </a:lnTo>
                <a:lnTo>
                  <a:pt x="0" y="24214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9" r="-5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23961" y="3988844"/>
            <a:ext cx="3634528" cy="2421504"/>
          </a:xfrm>
          <a:custGeom>
            <a:avLst/>
            <a:gdLst/>
            <a:ahLst/>
            <a:cxnLst/>
            <a:rect l="l" t="t" r="r" b="b"/>
            <a:pathLst>
              <a:path w="3634528" h="2421504">
                <a:moveTo>
                  <a:pt x="0" y="0"/>
                </a:moveTo>
                <a:lnTo>
                  <a:pt x="3634528" y="0"/>
                </a:lnTo>
                <a:lnTo>
                  <a:pt x="3634528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11120" t="-15632" r="-6306" b="-165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511" y="3988844"/>
            <a:ext cx="3634574" cy="2421504"/>
          </a:xfrm>
          <a:custGeom>
            <a:avLst/>
            <a:gdLst/>
            <a:ahLst/>
            <a:cxnLst/>
            <a:rect l="l" t="t" r="r" b="b"/>
            <a:pathLst>
              <a:path w="3634574" h="2421504">
                <a:moveTo>
                  <a:pt x="0" y="0"/>
                </a:moveTo>
                <a:lnTo>
                  <a:pt x="3634574" y="0"/>
                </a:lnTo>
                <a:lnTo>
                  <a:pt x="3634574" y="2421504"/>
                </a:lnTo>
                <a:lnTo>
                  <a:pt x="0" y="24215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285" y="736950"/>
            <a:ext cx="6448024" cy="906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Меня зовут </a:t>
            </a: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Это я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Это Московский дом Достоевского. 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231F20"/>
                </a:solidFill>
                <a:latin typeface="Verdana"/>
                <a:ea typeface="Verdana"/>
                <a:cs typeface="Verdana"/>
                <a:sym typeface="Verdana"/>
              </a:rPr>
              <a:t>В музее много красивых и интересных вещей.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Я помню в музее</a:t>
            </a: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  <a:p>
            <a:pPr algn="l">
              <a:lnSpc>
                <a:spcPts val="2600"/>
              </a:lnSpc>
            </a:pPr>
            <a:endParaRPr/>
          </a:p>
          <a:p>
            <a:pPr algn="l">
              <a:lnSpc>
                <a:spcPts val="2600"/>
              </a:lnSpc>
            </a:pPr>
            <a:r>
              <a:rPr lang="en-US" sz="2000">
                <a:solidFill>
                  <a:srgbClr val="E0E3E4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836251" y="1394773"/>
            <a:ext cx="3605163" cy="2423593"/>
            <a:chOff x="0" y="0"/>
            <a:chExt cx="1480292" cy="9951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0292" cy="995136"/>
            </a:xfrm>
            <a:custGeom>
              <a:avLst/>
              <a:gdLst/>
              <a:ahLst/>
              <a:cxnLst/>
              <a:rect l="l" t="t" r="r" b="b"/>
              <a:pathLst>
                <a:path w="1480292" h="995136">
                  <a:moveTo>
                    <a:pt x="0" y="0"/>
                  </a:moveTo>
                  <a:lnTo>
                    <a:pt x="1480292" y="0"/>
                  </a:lnTo>
                  <a:lnTo>
                    <a:pt x="1480292" y="995136"/>
                  </a:lnTo>
                  <a:lnTo>
                    <a:pt x="0" y="995136"/>
                  </a:lnTo>
                  <a:close/>
                </a:path>
              </a:pathLst>
            </a:custGeom>
            <a:ln w="9525" cap="sq">
              <a:solidFill>
                <a:srgbClr val="999999"/>
              </a:solidFill>
              <a:prstDash val="sysDot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0292" cy="1033236"/>
            </a:xfrm>
            <a:prstGeom prst="rect">
              <a:avLst/>
            </a:prstGeom>
          </p:spPr>
          <p:txBody>
            <a:bodyPr lIns="44339" tIns="44339" rIns="44339" bIns="44339" rtlCol="0" anchor="ctr"/>
            <a:lstStyle/>
            <a:p>
              <a:pPr algn="ctr">
                <a:lnSpc>
                  <a:spcPts val="209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36251" y="2449153"/>
            <a:ext cx="3605163" cy="305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6"/>
              </a:lnSpc>
            </a:pPr>
            <a:r>
              <a:rPr lang="en-US" sz="2000">
                <a:solidFill>
                  <a:srgbClr val="C2C2C2"/>
                </a:solidFill>
                <a:latin typeface="Verdana"/>
                <a:ea typeface="Verdana"/>
                <a:cs typeface="Verdana"/>
                <a:sym typeface="Verdana"/>
              </a:rPr>
              <a:t>Ваше фото</a:t>
            </a:r>
          </a:p>
        </p:txBody>
      </p:sp>
      <p:sp>
        <p:nvSpPr>
          <p:cNvPr id="7" name="Freeform 7"/>
          <p:cNvSpPr/>
          <p:nvPr/>
        </p:nvSpPr>
        <p:spPr>
          <a:xfrm>
            <a:off x="2836251" y="4861849"/>
            <a:ext cx="3605163" cy="2423593"/>
          </a:xfrm>
          <a:custGeom>
            <a:avLst/>
            <a:gdLst/>
            <a:ahLst/>
            <a:cxnLst/>
            <a:rect l="l" t="t" r="r" b="b"/>
            <a:pathLst>
              <a:path w="3605163" h="2423593">
                <a:moveTo>
                  <a:pt x="0" y="0"/>
                </a:moveTo>
                <a:lnTo>
                  <a:pt x="3605163" y="0"/>
                </a:lnTo>
                <a:lnTo>
                  <a:pt x="3605163" y="2423593"/>
                </a:lnTo>
                <a:lnTo>
                  <a:pt x="0" y="242359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4761" r="-36388" b="-47354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1"/>
          <a:ext cx="7560000" cy="10693399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5781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 dirty="0" err="1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</a:t>
                      </a:r>
                      <a:r>
                        <a:rPr lang="en-US" sz="1400" dirty="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фотографию</a:t>
                      </a:r>
                      <a:r>
                        <a:rPr lang="en-US" sz="1400" dirty="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90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гостиную в доме Достоевского.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гостиной синие стены.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гостиной есть мемориальный стол.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гостиной есть мемориальный диван.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285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мемориальные канделябры в гостиной.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канделябры ставили свечи.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285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помню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спальню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родителей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Достоевского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endParaRPr lang="en-US" sz="1100" dirty="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спальне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есть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мемориальная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мебель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спальне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есть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таз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и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кувшин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столе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этим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столом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умывались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 dirty="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692207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432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9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/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/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столовую в доме Достоевского.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столовой жёлтые стены.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столовой есть большой стол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и стулья.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столовой есть игрушки детей.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49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/>
                    </a:p>
                    <a:p>
                      <a:pPr algn="ctr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детскую комнату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доме Достоевского.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детской комнате серые стены.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детской комнате жили мальчики Федя и Миша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Достоевские.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Федя вырос и стал писателем Фёдором Достоевским.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49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большую картину.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картине Достоевский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городе Санкт-Петербурге.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картине Достоевский стоит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у реки.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Достоевский смотрит на реку.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692207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432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9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длинный коридор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 витринами.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витринах есть картины, фотографии, рисунки городов.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этих городах и странах был писатель Фёдор Достоевский.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Писатель Фёдор Достоевский много путешествовал.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49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зал романа «Преступление и наказание».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зале есть мемориальный диван Фёдора Достоевского.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зале есть топор.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стенах есть текст романа. 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49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зал романов «Идиот» и «Бесы».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зале есть иллюстрации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 этим романам.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 зале есть скульптуры.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стене есть большая икона.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7560000" cy="10692207"/>
        </p:xfrm>
        <a:graphic>
          <a:graphicData uri="http://schemas.openxmlformats.org/drawingml/2006/table">
            <a:tbl>
              <a:tblPr/>
              <a:tblGrid>
                <a:gridCol w="3781684"/>
                <a:gridCol w="3025348"/>
                <a:gridCol w="752968"/>
              </a:tblGrid>
              <a:tr h="657432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Наклей фотографию!</a:t>
                      </a:r>
                    </a:p>
                  </a:txBody>
                  <a:tcPr marL="67348" marR="67348" marT="67348" marB="67348">
                    <a:lnL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99999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Напиши, что ты помнишь!</a:t>
                      </a:r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7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9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мемориальный стол Фёдора Достоевского.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За столом Фёдор Достоевский писал романы.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столе есть мемориальные вещи Фёдора Достоевского.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49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бюст писателя Фёдора Достоевского.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Бюст сделан из дерева.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492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Я помню зал иллюстраций </a:t>
                      </a:r>
                      <a:endParaRPr lang="en-US" sz="1100"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 роману «Преступление 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и наказание».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Иллюстрации нарисовал художник Михаил Шемякин.</a:t>
                      </a:r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  <a:p>
                      <a:pPr algn="l">
                        <a:lnSpc>
                          <a:spcPts val="1960"/>
                        </a:lnSpc>
                      </a:pPr>
                      <a:endParaRPr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100"/>
                    </a:p>
                  </a:txBody>
                  <a:tcPr marL="67348" marR="67348" marT="67348" marB="67348">
                    <a:lnL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73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6957145" y="180502"/>
            <a:ext cx="340325" cy="354044"/>
          </a:xfrm>
          <a:custGeom>
            <a:avLst/>
            <a:gdLst/>
            <a:ahLst/>
            <a:cxnLst/>
            <a:rect l="l" t="t" r="r" b="b"/>
            <a:pathLst>
              <a:path w="340325" h="354044">
                <a:moveTo>
                  <a:pt x="0" y="0"/>
                </a:moveTo>
                <a:lnTo>
                  <a:pt x="340325" y="0"/>
                </a:lnTo>
                <a:lnTo>
                  <a:pt x="340325" y="354043"/>
                </a:lnTo>
                <a:lnTo>
                  <a:pt x="0" y="35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607</Words>
  <Application>Microsoft Office PowerPoint</Application>
  <PresentationFormat>Произвольный</PresentationFormat>
  <Paragraphs>184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Verdana</vt:lpstr>
      <vt:lpstr>Calibri</vt:lpstr>
      <vt:lpstr>Verdana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посетителя_Московский дом Достоевского</dc:title>
  <dc:creator>pantelejchuk.m</dc:creator>
  <cp:lastModifiedBy>pantelejchuk.m</cp:lastModifiedBy>
  <cp:revision>2</cp:revision>
  <dcterms:created xsi:type="dcterms:W3CDTF">2006-08-16T00:00:00Z</dcterms:created>
  <dcterms:modified xsi:type="dcterms:W3CDTF">2026-02-24T09:53:53Z</dcterms:modified>
  <dc:identifier>DAG3FGldTPc</dc:identifier>
</cp:coreProperties>
</file>